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10287000" cx="18288000"/>
  <p:notesSz cx="6858000" cy="9144000"/>
  <p:embeddedFontLst>
    <p:embeddedFont>
      <p:font typeface="Rubik Medium"/>
      <p:regular r:id="rId57"/>
      <p:bold r:id="rId58"/>
      <p:italic r:id="rId59"/>
      <p:boldItalic r:id="rId60"/>
    </p:embeddedFont>
    <p:embeddedFont>
      <p:font typeface="Play"/>
      <p:regular r:id="rId61"/>
      <p:bold r:id="rId62"/>
    </p:embeddedFont>
    <p:embeddedFont>
      <p:font typeface="Arimo"/>
      <p:regular r:id="rId63"/>
      <p:bold r:id="rId64"/>
      <p:italic r:id="rId65"/>
      <p:boldItalic r:id="rId66"/>
    </p:embeddedFont>
    <p:embeddedFont>
      <p:font typeface="Rubik"/>
      <p:bold r:id="rId67"/>
      <p:boldItalic r:id="rId68"/>
    </p:embeddedFont>
    <p:embeddedFont>
      <p:font typeface="Sansita"/>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3C5A86-81CA-404B-8186-81DD84D5FDB7}">
  <a:tblStyle styleId="{0D3C5A86-81CA-404B-8186-81DD84D5FDB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Sansita-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ansita-italic.fntdata"/><Relationship Id="rId70" Type="http://schemas.openxmlformats.org/officeDocument/2006/relationships/font" Target="fonts/Sansita-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lay-bold.fntdata"/><Relationship Id="rId61" Type="http://schemas.openxmlformats.org/officeDocument/2006/relationships/font" Target="fonts/Play-regular.fntdata"/><Relationship Id="rId20" Type="http://schemas.openxmlformats.org/officeDocument/2006/relationships/slide" Target="slides/slide14.xml"/><Relationship Id="rId64" Type="http://schemas.openxmlformats.org/officeDocument/2006/relationships/font" Target="fonts/Arimo-bold.fntdata"/><Relationship Id="rId63" Type="http://schemas.openxmlformats.org/officeDocument/2006/relationships/font" Target="fonts/Arimo-regular.fntdata"/><Relationship Id="rId22" Type="http://schemas.openxmlformats.org/officeDocument/2006/relationships/slide" Target="slides/slide16.xml"/><Relationship Id="rId66" Type="http://schemas.openxmlformats.org/officeDocument/2006/relationships/font" Target="fonts/Arimo-boldItalic.fntdata"/><Relationship Id="rId21" Type="http://schemas.openxmlformats.org/officeDocument/2006/relationships/slide" Target="slides/slide15.xml"/><Relationship Id="rId65" Type="http://schemas.openxmlformats.org/officeDocument/2006/relationships/font" Target="fonts/Arimo-italic.fntdata"/><Relationship Id="rId24" Type="http://schemas.openxmlformats.org/officeDocument/2006/relationships/slide" Target="slides/slide18.xml"/><Relationship Id="rId68" Type="http://schemas.openxmlformats.org/officeDocument/2006/relationships/font" Target="fonts/Rubik-boldItalic.fntdata"/><Relationship Id="rId23" Type="http://schemas.openxmlformats.org/officeDocument/2006/relationships/slide" Target="slides/slide17.xml"/><Relationship Id="rId67" Type="http://schemas.openxmlformats.org/officeDocument/2006/relationships/font" Target="fonts/Rubik-bold.fntdata"/><Relationship Id="rId60" Type="http://schemas.openxmlformats.org/officeDocument/2006/relationships/font" Target="fonts/Rubik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ansit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ubikMedium-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ubikMedium-italic.fntdata"/><Relationship Id="rId14" Type="http://schemas.openxmlformats.org/officeDocument/2006/relationships/slide" Target="slides/slide8.xml"/><Relationship Id="rId58" Type="http://schemas.openxmlformats.org/officeDocument/2006/relationships/font" Target="fonts/Rubik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98" name="Google Shape;298;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99" name="Google Shape;299;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 the other hand, S-video allows the luma and chroma to be transmitted separately, avoiding the need for additional processing</a:t>
            </a:r>
            <a:endParaRPr/>
          </a:p>
        </p:txBody>
      </p:sp>
      <p:sp>
        <p:nvSpPr>
          <p:cNvPr id="301" name="Google Shape;301;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2" name="Google Shape;302;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16" name="Google Shape;316;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17" name="Google Shape;317;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avoids the introduction of certain artifacts inherent to composite video transmission. These artifacts are called Dot Crawl, and Rainbow Effect, also known as Cross Luma and Cross Color respectively.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artifacts are caused by frequencies from one portion of the video signal leaking into the frequencies of the other. for example, cross color is caused when tight black and white patterns cause the luma frequencies to be so high that they are read as chroma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left you can see dot crawl as a checkerboard pattern that appears on the edges between the color bars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right you can see rainbows errors appearing in where the black and white patterns become tight. </a:t>
            </a:r>
            <a:endParaRPr/>
          </a:p>
        </p:txBody>
      </p:sp>
      <p:sp>
        <p:nvSpPr>
          <p:cNvPr id="319" name="Google Shape;319;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20" name="Google Shape;320;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42" name="Google Shape;342;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43" name="Google Shape;343;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I want to talk about resolution. This is going to get a little heady and may seem like a bit of a departure, but I really want to take this time to clear up some common misconceptions.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you may know, digital resolution is measured in Pixels. Analog resolution, on the other hand, is measured in Total Vertical Lines, or TVL. This refers to how many alternating black and white lines can resolved in an analog picture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see literature written about the "number of lines" a format can reproduce, this refers to TVL, not the pixel height or number of scan lines. NTSC pictures ALWAYS have 486 active video scan lines, regardless of the resolution of the picture. </a:t>
            </a:r>
            <a:endParaRPr/>
          </a:p>
        </p:txBody>
      </p:sp>
      <p:sp>
        <p:nvSpPr>
          <p:cNvPr id="345" name="Google Shape;345;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46" name="Google Shape;346;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64" name="Google Shape;364;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65" name="Google Shape;365;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I mentioned, digital resolution is measured in pixels.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the resolution of a format increase, the size of the frame increases</a:t>
            </a:r>
            <a:endParaRPr/>
          </a:p>
        </p:txBody>
      </p:sp>
      <p:sp>
        <p:nvSpPr>
          <p:cNvPr id="367" name="Google Shape;367;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8" name="Google Shape;368;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80" name="Google Shape;380;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81" name="Google Shape;381;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However, in analog video the frame size is static. When the resolution increases, the format's ability to render more closely spaced black and white lines is increased</a:t>
            </a:r>
            <a:endParaRPr/>
          </a:p>
        </p:txBody>
      </p:sp>
      <p:sp>
        <p:nvSpPr>
          <p:cNvPr id="383" name="Google Shape;383;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84" name="Google Shape;384;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97" name="Google Shape;397;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98" name="Google Shape;398;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TVL can be measured with this EIA-1956 resolution chart</a:t>
            </a:r>
            <a:endParaRPr/>
          </a:p>
        </p:txBody>
      </p:sp>
      <p:sp>
        <p:nvSpPr>
          <p:cNvPr id="400" name="Google Shape;400;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01" name="Google Shape;401;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08" name="Google Shape;408;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09" name="Google Shape;409;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a format can reproduce 200 alternating black and white lines across a frame, then it is said to have a resolution of 200 TVL. Any details beyond that point would be lost to a blur. </a:t>
            </a:r>
            <a:endParaRPr/>
          </a:p>
        </p:txBody>
      </p:sp>
      <p:sp>
        <p:nvSpPr>
          <p:cNvPr id="411" name="Google Shape;411;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12" name="Google Shape;412;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20" name="Google Shape;420;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21" name="Google Shape;421;p1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TVL can be calculated using the duration of a single scan line of video, the aspect ratio, and the bandwidth of the encoded video signal.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do the math, you'll find that you get about 79 TVL per 1MHz of bandwidth. </a:t>
            </a:r>
            <a:endParaRPr/>
          </a:p>
        </p:txBody>
      </p:sp>
      <p:sp>
        <p:nvSpPr>
          <p:cNvPr id="423" name="Google Shape;423;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24" name="Google Shape;424;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51" name="Google Shape;451;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52" name="Google Shape;452;p1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might seem a bit abstract, but it help us to determine the theoretical resolution of certain formats if we have their bandwidths, or vice versa.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also can help us understand just how much better SVHS is than VHS is, considering it has over 400 lines of resolution, vs VHS which has only 240 lines. </a:t>
            </a:r>
            <a:endParaRPr/>
          </a:p>
        </p:txBody>
      </p:sp>
      <p:sp>
        <p:nvSpPr>
          <p:cNvPr id="454" name="Google Shape;454;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55" name="Google Shape;455;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62" name="Google Shape;462;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63" name="Google Shape;463;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what does this mean visually? Two common resolution artifacts are Moiré and Loss of Detail. Moiré interference looks like wavy patterns caused by tight patterns being improperly resolved. Loss of detail refers fine details being lost entirely if they are beyond the resolution threshold.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left you can see Moiré patterns appearing on the right side of the image, where the patterns in the bricks and the shirt are too tight to be properly resolved.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right, you can see that the black and white lines become blurred when they get too close to be properly resolved. </a:t>
            </a:r>
            <a:endParaRPr/>
          </a:p>
        </p:txBody>
      </p:sp>
      <p:sp>
        <p:nvSpPr>
          <p:cNvPr id="465" name="Google Shape;465;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66" name="Google Shape;466;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6" name="Google Shape;106;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7" name="Google Shape;107;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 eveyone. My name is Morgan Morel, I'm currently the Video Lab Supervisor at the Library of Congress's National Audiovisual Conservation Center in Culpeper, Virginia. He's me the videol lab, where we made a bunch of the tests files i'll talk about later. </a:t>
            </a:r>
            <a:endParaRPr/>
          </a:p>
        </p:txBody>
      </p:sp>
      <p:sp>
        <p:nvSpPr>
          <p:cNvPr id="109" name="Google Shape;109;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0" name="Google Shape;110;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90" name="Google Shape;490;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91" name="Google Shape;491;p2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to recap: SVHS has much improved analog resolution over VHS, but maintains the same color quality as VHS. This improved resolution makes it possible to see much finer details with SVHS.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S-Video on the other hand, reduces errors by transmitting Luma and Chroma separately, avoiding the need for notch and bandpass filters which introduce cross color and cross luma artifacts. </a:t>
            </a:r>
            <a:endParaRPr/>
          </a:p>
        </p:txBody>
      </p:sp>
      <p:sp>
        <p:nvSpPr>
          <p:cNvPr id="493" name="Google Shape;493;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94" name="Google Shape;494;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08" name="Google Shape;508;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09" name="Google Shape;509;p2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we'll move onto the experimental portion of this presentation!</a:t>
            </a:r>
            <a:endParaRPr/>
          </a:p>
        </p:txBody>
      </p:sp>
      <p:sp>
        <p:nvSpPr>
          <p:cNvPr id="511" name="Google Shape;511;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12" name="Google Shape;512;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22" name="Google Shape;522;p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23" name="Google Shape;523;p2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2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With this experiment, I wanted to compare the quality differences between different permeutations of SVHS and VHS recordings, along with using S-Video and Composite transmission </a:t>
            </a:r>
            <a:endParaRPr/>
          </a:p>
        </p:txBody>
      </p:sp>
      <p:sp>
        <p:nvSpPr>
          <p:cNvPr id="525" name="Google Shape;525;p2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26" name="Google Shape;526;p2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33" name="Google Shape;533;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34" name="Google Shape;534;p2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compared the results using two methods, Visual comparison and Data Comparison.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visual comparison I made some composites using DaVinci resolve and used my eyes to determine qualitative differences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data camparisons I used QCTools to gather data about the videos files I created. </a:t>
            </a:r>
            <a:endParaRPr/>
          </a:p>
        </p:txBody>
      </p:sp>
      <p:sp>
        <p:nvSpPr>
          <p:cNvPr id="536" name="Google Shape;536;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37" name="Google Shape;537;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45" name="Google Shape;545;p2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46" name="Google Shape;546;p2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2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important data I got from QCTools was the Max Saturation and Packet Size.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SAT MAX refers to the highest saturation value in the frame, and can be used to identify cross color errors in content that should be black and white.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Packet size is the size of each frame, which is variable when using a compressed video format. Larger packet sizes indicate more complex data in the frame, either from more detail or more errors and artifacts. </a:t>
            </a:r>
            <a:endParaRPr/>
          </a:p>
        </p:txBody>
      </p:sp>
      <p:sp>
        <p:nvSpPr>
          <p:cNvPr id="548" name="Google Shape;548;p2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49" name="Google Shape;549;p2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57" name="Google Shape;557;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58" name="Google Shape;558;p2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create the video files, I started by recording an SVHS and VHS tape. I did this by generating test signals, converting the signals from SDI to S-Video using an AJA FS1, and then recording the S-Video signal using a Sony SVO 5800 SVHS VTR. </a:t>
            </a:r>
            <a:endParaRPr/>
          </a:p>
        </p:txBody>
      </p:sp>
      <p:sp>
        <p:nvSpPr>
          <p:cNvPr id="560" name="Google Shape;560;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61" name="Google Shape;561;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93" name="Google Shape;593;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94" name="Google Shape;594;p2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then played back each tape using both an SVHS deck and VHS deck. I captured them with one of our SAMMA Solo video encoders using both Composite and S-Video from the SVHS deck, and Composite from the VHS deck. I also captured the Test Signals from the signal generator using SDI directly.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these different playback methods were captured to JPEG2000 MXF files. </a:t>
            </a:r>
            <a:endParaRPr/>
          </a:p>
        </p:txBody>
      </p:sp>
      <p:sp>
        <p:nvSpPr>
          <p:cNvPr id="596" name="Google Shape;596;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97" name="Google Shape;597;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674" name="Google Shape;674;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675" name="Google Shape;675;p2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are the test signals that were captured.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Standard SMPTE bar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Tartan bars so that we could see dot crawl errors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Multiburst and Zone plate so we could test resolution and see cross color errors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we also recorded some television content</a:t>
            </a:r>
            <a:endParaRPr/>
          </a:p>
        </p:txBody>
      </p:sp>
      <p:sp>
        <p:nvSpPr>
          <p:cNvPr id="677" name="Google Shape;677;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678" name="Google Shape;678;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705" name="Google Shape;705;p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706" name="Google Shape;706;p2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first step I took was to transcode the MXF files to FFV1/MKV. This made further processing simpler, since FFmpeg has an easier time decoding FFv1.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an aside, the weave filter was used to turn the field-organized SAMMA files to the frame-organized MKV files.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learn more about this in Dave Rice and Jim Leonard's talk on this topic at 11am on Friday</a:t>
            </a:r>
            <a:endParaRPr/>
          </a:p>
        </p:txBody>
      </p:sp>
      <p:sp>
        <p:nvSpPr>
          <p:cNvPr id="708" name="Google Shape;708;p2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09" name="Google Shape;709;p2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731" name="Google Shape;731;p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732" name="Google Shape;732;p2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I created H.264 MP4 files using a constant rate factor of 14, and ProRes 422 HQ files.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didn't end up using the H.264 files for much (I can discuss my plan in more detail if there's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ProRes files were used for visual inspection and composing. </a:t>
            </a:r>
            <a:endParaRPr/>
          </a:p>
        </p:txBody>
      </p:sp>
      <p:sp>
        <p:nvSpPr>
          <p:cNvPr id="734" name="Google Shape;734;p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35" name="Google Shape;735;p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1" name="Google Shape;121;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2" name="Google Shape;122;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Before getting started I want to go over what will be discussed in this presentation.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I'll do an overview of SVHS, S-Video, and related concepts. There's a few geeky technical concepts discussed here, but I'll try and keep it light.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Next, I'll discuss a few tests I performed to determine quality difference in formats and transmission modes.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Lastly, I'll go over how this all applies to video preservation.</a:t>
            </a:r>
            <a:endParaRPr/>
          </a:p>
        </p:txBody>
      </p:sp>
      <p:sp>
        <p:nvSpPr>
          <p:cNvPr id="124" name="Google Shape;124;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25" name="Google Shape;125;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3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756" name="Google Shape;756;p3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757" name="Google Shape;757;p3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3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MKV files were used for data inspection. First, I cropped 10 pixels off the top and bottom of the content so that headswitching noise wouldn't throw the tests off.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I used QCTool to create XML reports, then ran the following bash commands to calculate the average packet size and average Max Saturation values.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QCTools data in XML format is very easy to read and parse! You can use these commands gather any info you want very easily, I highly suggest it!</a:t>
            </a:r>
            <a:endParaRPr/>
          </a:p>
        </p:txBody>
      </p:sp>
      <p:sp>
        <p:nvSpPr>
          <p:cNvPr id="759" name="Google Shape;759;p3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760" name="Google Shape;760;p3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3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3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3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01" name="Google Shape;801;p3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02" name="Google Shape;802;p3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 name="Google Shape;803;p3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Here's what the multiburst results looked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see immediately that the resolution of SVHS vastly outmatches the resolution of VHS, even if the SVHS tapes are played back on an VHS deck!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also see an improvement in cross-color errors when using S-Video transmission. However this is far more obvious in the next example:</a:t>
            </a:r>
            <a:endParaRPr/>
          </a:p>
        </p:txBody>
      </p:sp>
      <p:sp>
        <p:nvSpPr>
          <p:cNvPr id="804" name="Google Shape;804;p3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805" name="Google Shape;805;p3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3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22" name="Google Shape;822;p3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23" name="Google Shape;823;p3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3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Before we move on, I want to warn the audience that the next slide has flashing lights which may be harmful to those with photosensitivity. </a:t>
            </a:r>
            <a:endParaRPr/>
          </a:p>
        </p:txBody>
      </p:sp>
      <p:sp>
        <p:nvSpPr>
          <p:cNvPr id="825" name="Google Shape;825;p3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826" name="Google Shape;826;p3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3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3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3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39" name="Google Shape;839;p3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40" name="Google Shape;840;p3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p3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zone 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you can see very clearly that the cross color errors are significantly reduced when using S-Video transmission. This is especially apparent on the SVHS tape, which has so much more detail than the VHS tape, and thus more opportunity for high frequency luma detail to leak into the chroma information.</a:t>
            </a:r>
            <a:endParaRPr/>
          </a:p>
        </p:txBody>
      </p:sp>
      <p:sp>
        <p:nvSpPr>
          <p:cNvPr id="842" name="Google Shape;842;p3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843" name="Google Shape;843;p3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3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55" name="Google Shape;855;p3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56" name="Google Shape;856;p3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3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tartan bar results can be a little hard to see, but if we zoom in...</a:t>
            </a:r>
            <a:endParaRPr/>
          </a:p>
        </p:txBody>
      </p:sp>
      <p:sp>
        <p:nvSpPr>
          <p:cNvPr id="858" name="Google Shape;858;p3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859" name="Google Shape;859;p3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3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6" name="Google Shape;866;p3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67" name="Google Shape;867;p3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3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see Dot-crawl visible in composite transmission of both VHS and SVHS</a:t>
            </a:r>
            <a:endParaRPr/>
          </a:p>
        </p:txBody>
      </p:sp>
      <p:sp>
        <p:nvSpPr>
          <p:cNvPr id="869" name="Google Shape;869;p3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870" name="Google Shape;870;p3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3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82" name="Google Shape;882;p3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83" name="Google Shape;883;p3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3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taking a look at the actual content, this image compares the SVHS tape captured SVHS, using S-Video on the left and Composite on the right. The biggest difference is the cross color artifacts on the tight pattens on his tie, and the superimposed text</a:t>
            </a:r>
            <a:endParaRPr/>
          </a:p>
        </p:txBody>
      </p:sp>
      <p:sp>
        <p:nvSpPr>
          <p:cNvPr id="885" name="Google Shape;885;p3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886" name="Google Shape;886;p3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3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01" name="Google Shape;901;p3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902" name="Google Shape;902;p3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p3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we then compare the same SVHS S-video transfer to the VHS Composite transfer you can see a significant loss of quality in the tie and the superimposed text. However, interestingly enough the resulting loss of resolution also removes the cross color artifacts in the superimposed text, which were visible in the SVHS composite transfer. </a:t>
            </a:r>
            <a:endParaRPr/>
          </a:p>
        </p:txBody>
      </p:sp>
      <p:sp>
        <p:nvSpPr>
          <p:cNvPr id="904" name="Google Shape;904;p3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5" name="Google Shape;905;p3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8" name="Google Shape;148;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49" name="Google Shape;149;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let's talk about what all this stuff is. </a:t>
            </a:r>
            <a:endParaRPr/>
          </a:p>
        </p:txBody>
      </p:sp>
      <p:sp>
        <p:nvSpPr>
          <p:cNvPr id="151" name="Google Shape;151;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2" name="Google Shape;152;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4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23" name="Google Shape;923;p4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924" name="Google Shape;924;p4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4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the data portion I gathered the Max Saturation and Packet Size for the different test signals, as well as the television content.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a little harder to see in this format, so let's see some graphs</a:t>
            </a:r>
            <a:endParaRPr/>
          </a:p>
        </p:txBody>
      </p:sp>
      <p:sp>
        <p:nvSpPr>
          <p:cNvPr id="926" name="Google Shape;926;p4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27" name="Google Shape;927;p4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4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34" name="Google Shape;934;p4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935" name="Google Shape;935;p4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4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these graphs each color represents a type of signal, either television content, zoneplate, multiburst.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left graph is the average max saturation, and the right is the average packet size. </a:t>
            </a:r>
            <a:endParaRPr/>
          </a:p>
        </p:txBody>
      </p:sp>
      <p:sp>
        <p:nvSpPr>
          <p:cNvPr id="937" name="Google Shape;937;p4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38" name="Google Shape;938;p4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4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71" name="Google Shape;971;p4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972" name="Google Shape;972;p4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 name="Google Shape;973;p4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graphs show that S-Video significantly reduces cross-color errors for SVHS tapes.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especially true for the SVHS recording of the Zone Plate test signal, which has a LOT of details which cause cross color. </a:t>
            </a:r>
            <a:endParaRPr/>
          </a:p>
        </p:txBody>
      </p:sp>
      <p:sp>
        <p:nvSpPr>
          <p:cNvPr id="974" name="Google Shape;974;p4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75" name="Google Shape;975;p4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4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00" name="Google Shape;1000;p4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01" name="Google Shape;1001;p4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p4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unexpected result is that using S-Video reduced errors for the VHS zone plate recording, but slightly increased the VHS multiburst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 bit troubling, as we suggests that the amount of cross color errors mitigated by s-video may change depending on how detailed the video content is. </a:t>
            </a:r>
            <a:endParaRPr/>
          </a:p>
        </p:txBody>
      </p:sp>
      <p:sp>
        <p:nvSpPr>
          <p:cNvPr id="1003" name="Google Shape;1003;p4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04" name="Google Shape;1004;p4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4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32" name="Google Shape;1032;p4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33" name="Google Shape;1033;p4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4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Looking at the avrage packet size, we can see that SVHS recordings have far more detail than VHS recordings, even if played back on a VHS  deck. </a:t>
            </a:r>
            <a:endParaRPr/>
          </a:p>
        </p:txBody>
      </p:sp>
      <p:sp>
        <p:nvSpPr>
          <p:cNvPr id="1035" name="Google Shape;1035;p4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36" name="Google Shape;1036;p4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4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68" name="Google Shape;1068;p4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69" name="Google Shape;1069;p4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p4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I'd like to say that I could spend more time analyzing this data and doing more tests like this, but in the time I had with this I came to the following conclusions.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SVHS offers significantly more detail over VHS, even if the playback deck is VHS. Of course, playing an SVHS tape on a VHS deck leads to a significant loss of detail that was originally recorded on the tape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S-Video reduces dot crawl errors for SVHS and VHS tapes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S-Video significantly reduces cross-color errors for SVHS tapes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S-Video may increase cross color errors for VHS tapes depending on the complexity and detail of the recorded content</a:t>
            </a:r>
            <a:endParaRPr/>
          </a:p>
        </p:txBody>
      </p:sp>
      <p:sp>
        <p:nvSpPr>
          <p:cNvPr id="1071" name="Google Shape;1071;p4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72" name="Google Shape;1072;p4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4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90" name="Google Shape;1090;p4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91" name="Google Shape;1091;p4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2" name="Google Shape;1092;p4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now, for applying this to our work in preservation!</a:t>
            </a:r>
            <a:endParaRPr/>
          </a:p>
        </p:txBody>
      </p:sp>
      <p:sp>
        <p:nvSpPr>
          <p:cNvPr id="1093" name="Google Shape;1093;p4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94" name="Google Shape;1094;p4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4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06" name="Google Shape;1106;p4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07" name="Google Shape;1107;p4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8" name="Google Shape;1108;p4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If I had to make any recommendations or best practices based off this data I would say: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Always use an SVHS deck to transfer SVHS and VHS tapes. Especially SVHS.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suggest always using S-video to transfer SVHS tapes. This will reduce dot crawl, and to avoid cross color errors caused by the additional details contained in SVHS content.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worth noting that with the data collected I cannot make a recommentation for whether to use S-Video or Composite when using an SVHS deck to trasnfer a VHS tape.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data shows that using S-Video to transfer VHS tapes on an SVHS deck may introduce cross color errors, but this may outweigh cross luma errors which are entirely mitigated using S-Video</a:t>
            </a:r>
            <a:endParaRPr/>
          </a:p>
        </p:txBody>
      </p:sp>
      <p:sp>
        <p:nvSpPr>
          <p:cNvPr id="1109" name="Google Shape;1109;p4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10" name="Google Shape;1110;p4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4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26" name="Google Shape;1126;p4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27" name="Google Shape;1127;p4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p4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While it's easy enough for me to stand up hear and proselytize for S-Video in preservation signal chains, I understand fully the complexity of doing so in some cases.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Lots of equipment common in preservation labs does not support S-Video. BlackMagic ultrastudio equipment doesn't support S-Video at all, and the DPS-575 has errors decoding S-Video.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is equipment out there that properly supports S-Video, like the AJA FS series and BrightEyes75, but these can get pretty expensive. However, if there is equipment or decks that can do a better job or preserving our collections we need to figure out how to prioritize our budgets and equipment purchases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Additionally, adding more points of processing in your signal chain adds more opportunities for error. If you do add equipment, always make sure to qualify your stations! </a:t>
            </a:r>
            <a:endParaRPr/>
          </a:p>
        </p:txBody>
      </p:sp>
      <p:sp>
        <p:nvSpPr>
          <p:cNvPr id="1129" name="Google Shape;1129;p4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30" name="Google Shape;1130;p4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4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58" name="Google Shape;1158;p4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59" name="Google Shape;1159;p4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p4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lastly, I'd like to talk about the next steps. I had fun running these experiments, but feel like I only scratched the surface. I've been interested in building out the NAVCC Video Lab testing infrastructure so that we do more technical investigation of this 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 ways to expand this work would be to run the experiment again, but focus more on programmatic content rather than test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could also spend time to find more useful data points from QCTools, One option would be to separate the color channels and doing specific analysis of those channels.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could also perform similar tests U-matic and U-matic SP, along with the color-separated Dub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Lastly, we could experiment with types of filters that can improve color separation, such as 3D Comb Filters and tunable notch and bandpass filters</a:t>
            </a:r>
            <a:endParaRPr/>
          </a:p>
        </p:txBody>
      </p:sp>
      <p:sp>
        <p:nvSpPr>
          <p:cNvPr id="1161" name="Google Shape;1161;p4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62" name="Google Shape;1162;p4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65" name="Google Shape;165;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66" name="Google Shape;166;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first, I want discuss SVHS and S-Video.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SVHS is a videotape recording format, essentially an improved version of VHS, with the S standing for SUPER. S-VHS offers improved resolution over VHS from increased luminance bandwidth. however, the color quality of S-VHS is not improved over VHS.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S-Video is a video signal transmission format, which sends the luma and chroma of a video signal separately. Hence the S stands for Separate (not super). This separated color transmission improved artifacts that are inherent to composite video transmission.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confusion between the two may come from the fact that S-Video connections were first included on SVHS decks, like the JVC HR-S7000 which was released in 1987</a:t>
            </a:r>
            <a:endParaRPr/>
          </a:p>
        </p:txBody>
      </p:sp>
      <p:sp>
        <p:nvSpPr>
          <p:cNvPr id="168" name="Google Shape;168;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9" name="Google Shape;169;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5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81" name="Google Shape;1181;p5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82" name="Google Shape;1182;p5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5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that's all I've got, any questions?!</a:t>
            </a:r>
            <a:endParaRPr/>
          </a:p>
        </p:txBody>
      </p:sp>
      <p:sp>
        <p:nvSpPr>
          <p:cNvPr id="1184" name="Google Shape;1184;p5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85" name="Google Shape;1185;p5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7" name="Google Shape;197;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8" name="Google Shape;198;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SVHS and VHS tape are distinguished be a small hole on the bottom of SVHS tapes. SVHS enable decks have a sensor that uses this hole to determine which type of tape has been loaded 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it's possible to record a VHS signal on an SVHS tape</a:t>
            </a:r>
            <a:endParaRPr/>
          </a:p>
        </p:txBody>
      </p:sp>
      <p:sp>
        <p:nvSpPr>
          <p:cNvPr id="200" name="Google Shape;200;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1" name="Google Shape;201;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3" name="Google Shape;213;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14" name="Google Shape;214;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That's where the indicator light comes in. The Sony SVO-5800 has an indicated that will turn on if an SVHS signal is detected on the tape, that way you know for sure whether the content is actually SVHS.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You'll need to consult the manual for your deck if you want to know for certain whether the indicator light is detecting the cassette hole, or the actual video signal. </a:t>
            </a:r>
            <a:endParaRPr/>
          </a:p>
        </p:txBody>
      </p:sp>
      <p:sp>
        <p:nvSpPr>
          <p:cNvPr id="216" name="Google Shape;216;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7" name="Google Shape;217;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29" name="Google Shape;229;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30" name="Google Shape;230;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Moving on, I'll now get into deeper discussion of concepts that will help make sense of why SVHS and S-video were such important technological advances.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Luminance and Chrominance, often referred to as Luma and Chroma, are the Brightness and Color portions of the video signal, respectively.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edges and details of an image mostly depend on the luminance, because our eyes are much better at detecting shades of black and white than they are at detecting color. As a result, most of the bandwidth of a video signal is devoted to the luma, while chroma is given only a portion of the signal's bandwidth.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Below, you can see what the luma and chroma portions of SMPTE bars look like on their own. </a:t>
            </a:r>
            <a:endParaRPr/>
          </a:p>
        </p:txBody>
      </p:sp>
      <p:sp>
        <p:nvSpPr>
          <p:cNvPr id="232" name="Google Shape;232;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33" name="Google Shape;233;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1" name="Google Shape;271;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72" name="Google Shape;272;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When using a composite cable to transmit video, the luma and chroma have to be separated using a notch and band pass filter. These filters can introduce artifacts, especially when inexpensive components are used. </a:t>
            </a:r>
            <a:endParaRPr/>
          </a:p>
        </p:txBody>
      </p:sp>
      <p:sp>
        <p:nvSpPr>
          <p:cNvPr id="274" name="Google Shape;274;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5" name="Google Shape;275;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35.png"/><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9.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9.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6.png"/><Relationship Id="rId4" Type="http://schemas.openxmlformats.org/officeDocument/2006/relationships/image" Target="../media/image6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6.png"/><Relationship Id="rId4" Type="http://schemas.openxmlformats.org/officeDocument/2006/relationships/image" Target="../media/image63.jpg"/><Relationship Id="rId5" Type="http://schemas.openxmlformats.org/officeDocument/2006/relationships/image" Target="../media/image6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7.jpg"/><Relationship Id="rId5"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jp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13.png"/><Relationship Id="rId6"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25.png"/><Relationship Id="rId6"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45.png"/><Relationship Id="rId5" Type="http://schemas.openxmlformats.org/officeDocument/2006/relationships/image" Target="../media/image78.png"/><Relationship Id="rId6" Type="http://schemas.openxmlformats.org/officeDocument/2006/relationships/image" Target="../media/image73.png"/><Relationship Id="rId7" Type="http://schemas.openxmlformats.org/officeDocument/2006/relationships/image" Target="../media/image72.png"/><Relationship Id="rId8"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68.png"/><Relationship Id="rId5"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79.png"/><Relationship Id="rId5" Type="http://schemas.openxmlformats.org/officeDocument/2006/relationships/image" Target="../media/image88.png"/><Relationship Id="rId6"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5.png"/><Relationship Id="rId4" Type="http://schemas.openxmlformats.org/officeDocument/2006/relationships/image" Target="../media/image7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8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8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27.png"/><Relationship Id="rId7"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8.png"/><Relationship Id="rId4" Type="http://schemas.openxmlformats.org/officeDocument/2006/relationships/image" Target="../media/image55.png"/><Relationship Id="rId5" Type="http://schemas.openxmlformats.org/officeDocument/2006/relationships/image" Target="../media/image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7.png"/><Relationship Id="rId4" Type="http://schemas.openxmlformats.org/officeDocument/2006/relationships/image" Target="../media/image55.png"/><Relationship Id="rId5" Type="http://schemas.openxmlformats.org/officeDocument/2006/relationships/image" Target="../media/image91.png"/><Relationship Id="rId6"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0.png"/><Relationship Id="rId4" Type="http://schemas.openxmlformats.org/officeDocument/2006/relationships/image" Target="../media/image93.png"/><Relationship Id="rId5" Type="http://schemas.openxmlformats.org/officeDocument/2006/relationships/image" Target="../media/image99.png"/><Relationship Id="rId6" Type="http://schemas.openxmlformats.org/officeDocument/2006/relationships/image" Target="../media/image101.png"/><Relationship Id="rId7"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6.jpg"/><Relationship Id="rId6" Type="http://schemas.openxmlformats.org/officeDocument/2006/relationships/image" Target="../media/image4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8.jpg"/><Relationship Id="rId6"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9.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33.png"/><Relationship Id="rId9"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35.png"/><Relationship Id="rId8"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87" name="Shape 87"/>
        <p:cNvGrpSpPr/>
        <p:nvPr/>
      </p:nvGrpSpPr>
      <p:grpSpPr>
        <a:xfrm>
          <a:off x="0" y="0"/>
          <a:ext cx="0" cy="0"/>
          <a:chOff x="0" y="0"/>
          <a:chExt cx="0" cy="0"/>
        </a:xfrm>
      </p:grpSpPr>
      <p:sp>
        <p:nvSpPr>
          <p:cNvPr id="88" name="Google Shape;88;p13"/>
          <p:cNvSpPr/>
          <p:nvPr/>
        </p:nvSpPr>
        <p:spPr>
          <a:xfrm>
            <a:off x="1848049" y="388143"/>
            <a:ext cx="14591902" cy="9206163"/>
          </a:xfrm>
          <a:custGeom>
            <a:rect b="b" l="l" r="r" t="t"/>
            <a:pathLst>
              <a:path extrusionOk="0" h="9206163" w="14591902">
                <a:moveTo>
                  <a:pt x="0" y="0"/>
                </a:moveTo>
                <a:lnTo>
                  <a:pt x="14591902" y="0"/>
                </a:lnTo>
                <a:lnTo>
                  <a:pt x="14591902" y="9206163"/>
                </a:lnTo>
                <a:lnTo>
                  <a:pt x="0" y="9206163"/>
                </a:lnTo>
                <a:lnTo>
                  <a:pt x="0" y="0"/>
                </a:lnTo>
                <a:close/>
              </a:path>
            </a:pathLst>
          </a:custGeom>
          <a:blipFill rotWithShape="1">
            <a:blip r:embed="rId3">
              <a:alphaModFix/>
            </a:blip>
            <a:stretch>
              <a:fillRect b="0" l="0" r="0" t="0"/>
            </a:stretch>
          </a:blipFill>
          <a:ln>
            <a:noFill/>
          </a:ln>
        </p:spPr>
      </p:sp>
      <p:sp>
        <p:nvSpPr>
          <p:cNvPr id="89" name="Google Shape;89;p13"/>
          <p:cNvSpPr/>
          <p:nvPr/>
        </p:nvSpPr>
        <p:spPr>
          <a:xfrm rot="-1916497">
            <a:off x="15757381" y="732136"/>
            <a:ext cx="1974326" cy="2668008"/>
          </a:xfrm>
          <a:custGeom>
            <a:rect b="b" l="l" r="r" t="t"/>
            <a:pathLst>
              <a:path extrusionOk="0" h="2668008" w="1974326">
                <a:moveTo>
                  <a:pt x="0" y="0"/>
                </a:moveTo>
                <a:lnTo>
                  <a:pt x="1974326" y="0"/>
                </a:lnTo>
                <a:lnTo>
                  <a:pt x="1974326" y="2668008"/>
                </a:lnTo>
                <a:lnTo>
                  <a:pt x="0" y="2668008"/>
                </a:lnTo>
                <a:lnTo>
                  <a:pt x="0" y="0"/>
                </a:lnTo>
                <a:close/>
              </a:path>
            </a:pathLst>
          </a:custGeom>
          <a:blipFill rotWithShape="1">
            <a:blip r:embed="rId4">
              <a:alphaModFix/>
            </a:blip>
            <a:stretch>
              <a:fillRect b="0" l="0" r="0" t="0"/>
            </a:stretch>
          </a:blipFill>
          <a:ln>
            <a:noFill/>
          </a:ln>
        </p:spPr>
      </p:sp>
      <p:sp>
        <p:nvSpPr>
          <p:cNvPr id="90" name="Google Shape;90;p13"/>
          <p:cNvSpPr txBox="1"/>
          <p:nvPr/>
        </p:nvSpPr>
        <p:spPr>
          <a:xfrm>
            <a:off x="3415420" y="978693"/>
            <a:ext cx="11457160" cy="4735582"/>
          </a:xfrm>
          <a:prstGeom prst="rect">
            <a:avLst/>
          </a:prstGeom>
          <a:noFill/>
          <a:ln>
            <a:noFill/>
          </a:ln>
        </p:spPr>
        <p:txBody>
          <a:bodyPr anchorCtr="0" anchor="t" bIns="0" lIns="0" spcFirstLastPara="1" rIns="0" wrap="square" tIns="0">
            <a:spAutoFit/>
          </a:bodyPr>
          <a:lstStyle/>
          <a:p>
            <a:pPr indent="0" lvl="0" marL="0" marR="0" rtl="0" algn="ctr">
              <a:lnSpc>
                <a:spcPct val="89002"/>
              </a:lnSpc>
              <a:spcBef>
                <a:spcPts val="0"/>
              </a:spcBef>
              <a:spcAft>
                <a:spcPts val="0"/>
              </a:spcAft>
              <a:buNone/>
            </a:pPr>
            <a:r>
              <a:rPr b="1" i="0" lang="en-US" sz="20122" u="none" cap="none" strike="noStrike">
                <a:solidFill>
                  <a:srgbClr val="000000"/>
                </a:solidFill>
                <a:latin typeface="Rubik"/>
                <a:ea typeface="Rubik"/>
                <a:cs typeface="Rubik"/>
                <a:sym typeface="Rubik"/>
              </a:rPr>
              <a:t>S-VHS &amp;</a:t>
            </a:r>
            <a:endParaRPr/>
          </a:p>
          <a:p>
            <a:pPr indent="0" lvl="0" marL="0" marR="0" rtl="0" algn="ctr">
              <a:lnSpc>
                <a:spcPct val="89002"/>
              </a:lnSpc>
              <a:spcBef>
                <a:spcPts val="0"/>
              </a:spcBef>
              <a:spcAft>
                <a:spcPts val="0"/>
              </a:spcAft>
              <a:buNone/>
            </a:pPr>
            <a:r>
              <a:rPr b="1" i="0" lang="en-US" sz="20122" u="none" cap="none" strike="noStrike">
                <a:solidFill>
                  <a:srgbClr val="000000"/>
                </a:solidFill>
                <a:latin typeface="Rubik"/>
                <a:ea typeface="Rubik"/>
                <a:cs typeface="Rubik"/>
                <a:sym typeface="Rubik"/>
              </a:rPr>
              <a:t>S-VIDEO</a:t>
            </a:r>
            <a:endParaRPr/>
          </a:p>
        </p:txBody>
      </p:sp>
      <p:sp>
        <p:nvSpPr>
          <p:cNvPr id="91" name="Google Shape;91;p13"/>
          <p:cNvSpPr/>
          <p:nvPr/>
        </p:nvSpPr>
        <p:spPr>
          <a:xfrm rot="-1433756">
            <a:off x="758621" y="5298535"/>
            <a:ext cx="1952660" cy="2057400"/>
          </a:xfrm>
          <a:custGeom>
            <a:rect b="b" l="l" r="r" t="t"/>
            <a:pathLst>
              <a:path extrusionOk="0" h="2057400" w="1952660">
                <a:moveTo>
                  <a:pt x="0" y="0"/>
                </a:moveTo>
                <a:lnTo>
                  <a:pt x="1952659" y="0"/>
                </a:lnTo>
                <a:lnTo>
                  <a:pt x="1952659" y="2057400"/>
                </a:lnTo>
                <a:lnTo>
                  <a:pt x="0" y="2057400"/>
                </a:lnTo>
                <a:lnTo>
                  <a:pt x="0" y="0"/>
                </a:lnTo>
                <a:close/>
              </a:path>
            </a:pathLst>
          </a:custGeom>
          <a:blipFill rotWithShape="1">
            <a:blip r:embed="rId5">
              <a:alphaModFix/>
            </a:blip>
            <a:stretch>
              <a:fillRect b="0" l="0" r="0" t="0"/>
            </a:stretch>
          </a:blipFill>
          <a:ln>
            <a:noFill/>
          </a:ln>
        </p:spPr>
      </p:sp>
      <p:grpSp>
        <p:nvGrpSpPr>
          <p:cNvPr id="92" name="Google Shape;92;p13"/>
          <p:cNvGrpSpPr/>
          <p:nvPr/>
        </p:nvGrpSpPr>
        <p:grpSpPr>
          <a:xfrm>
            <a:off x="1390588" y="7748402"/>
            <a:ext cx="4048720" cy="1845904"/>
            <a:chOff x="0" y="0"/>
            <a:chExt cx="1066329" cy="486164"/>
          </a:xfrm>
        </p:grpSpPr>
        <p:sp>
          <p:nvSpPr>
            <p:cNvPr id="93" name="Google Shape;93;p13"/>
            <p:cNvSpPr/>
            <p:nvPr/>
          </p:nvSpPr>
          <p:spPr>
            <a:xfrm>
              <a:off x="0" y="0"/>
              <a:ext cx="1066329" cy="486164"/>
            </a:xfrm>
            <a:custGeom>
              <a:rect b="b" l="l" r="r" t="t"/>
              <a:pathLst>
                <a:path extrusionOk="0" h="486164" w="1066329">
                  <a:moveTo>
                    <a:pt x="0" y="0"/>
                  </a:moveTo>
                  <a:lnTo>
                    <a:pt x="1066329" y="0"/>
                  </a:lnTo>
                  <a:lnTo>
                    <a:pt x="1066329" y="486164"/>
                  </a:lnTo>
                  <a:lnTo>
                    <a:pt x="0" y="486164"/>
                  </a:lnTo>
                  <a:close/>
                </a:path>
              </a:pathLst>
            </a:custGeom>
            <a:solidFill>
              <a:srgbClr val="F7B9A1"/>
            </a:solidFill>
            <a:ln cap="sq" cmpd="sng" w="38100">
              <a:solidFill>
                <a:srgbClr val="FF6A3A"/>
              </a:solidFill>
              <a:prstDash val="solid"/>
              <a:miter lim="8000"/>
              <a:headEnd len="sm" w="sm" type="none"/>
              <a:tailEnd len="sm" w="sm" type="none"/>
            </a:ln>
          </p:spPr>
        </p:sp>
        <p:sp>
          <p:nvSpPr>
            <p:cNvPr id="94" name="Google Shape;94;p13"/>
            <p:cNvSpPr txBox="1"/>
            <p:nvPr/>
          </p:nvSpPr>
          <p:spPr>
            <a:xfrm>
              <a:off x="0" y="38100"/>
              <a:ext cx="1066328" cy="448064"/>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2620" u="none" cap="none" strike="noStrike">
                  <a:solidFill>
                    <a:srgbClr val="000000"/>
                  </a:solidFill>
                  <a:latin typeface="Rubik"/>
                  <a:ea typeface="Rubik"/>
                  <a:cs typeface="Rubik"/>
                  <a:sym typeface="Rubik"/>
                </a:rPr>
                <a:t>    Presentation By:</a:t>
              </a:r>
              <a:endParaRPr/>
            </a:p>
            <a:p>
              <a:pPr indent="0" lvl="0" marL="0" marR="0" rtl="0" algn="l">
                <a:lnSpc>
                  <a:spcPct val="100000"/>
                </a:lnSpc>
                <a:spcBef>
                  <a:spcPts val="0"/>
                </a:spcBef>
                <a:spcAft>
                  <a:spcPts val="0"/>
                </a:spcAft>
                <a:buNone/>
              </a:pPr>
              <a:r>
                <a:rPr b="0" i="0" lang="en-US" sz="2620" u="none" cap="none" strike="noStrike">
                  <a:solidFill>
                    <a:srgbClr val="000000"/>
                  </a:solidFill>
                  <a:latin typeface="Rubik"/>
                  <a:ea typeface="Rubik"/>
                  <a:cs typeface="Rubik"/>
                  <a:sym typeface="Rubik"/>
                </a:rPr>
                <a:t>    </a:t>
              </a:r>
              <a:r>
                <a:rPr b="0" i="0" lang="en-US" sz="2620" u="none" cap="none" strike="noStrike">
                  <a:solidFill>
                    <a:srgbClr val="000000"/>
                  </a:solidFill>
                  <a:latin typeface="Rubik Medium"/>
                  <a:ea typeface="Rubik Medium"/>
                  <a:cs typeface="Rubik Medium"/>
                  <a:sym typeface="Rubik Medium"/>
                </a:rPr>
                <a:t>Morgan Oscar Morel</a:t>
              </a:r>
              <a:endParaRPr/>
            </a:p>
            <a:p>
              <a:pPr indent="0" lvl="0" marL="0" marR="0" rtl="0" algn="l">
                <a:lnSpc>
                  <a:spcPct val="100000"/>
                </a:lnSpc>
                <a:spcBef>
                  <a:spcPts val="0"/>
                </a:spcBef>
                <a:spcAft>
                  <a:spcPts val="0"/>
                </a:spcAft>
                <a:buNone/>
              </a:pPr>
              <a:r>
                <a:rPr b="0" i="0" lang="en-US" sz="2620" u="none" cap="none" strike="noStrike">
                  <a:solidFill>
                    <a:srgbClr val="000000"/>
                  </a:solidFill>
                  <a:latin typeface="Rubik"/>
                  <a:ea typeface="Rubik"/>
                  <a:cs typeface="Rubik"/>
                  <a:sym typeface="Rubik"/>
                </a:rPr>
                <a:t>    </a:t>
              </a:r>
              <a:r>
                <a:rPr b="0" i="0" lang="en-US" sz="2620" u="none" cap="none" strike="noStrike">
                  <a:solidFill>
                    <a:srgbClr val="000000"/>
                  </a:solidFill>
                  <a:latin typeface="Rubik Medium"/>
                  <a:ea typeface="Rubik Medium"/>
                  <a:cs typeface="Rubik Medium"/>
                  <a:sym typeface="Rubik Medium"/>
                </a:rPr>
                <a:t>Video Lab Supervisor</a:t>
              </a:r>
              <a:endParaRPr/>
            </a:p>
            <a:p>
              <a:pPr indent="0" lvl="0" marL="0" marR="0" rtl="0" algn="l">
                <a:lnSpc>
                  <a:spcPct val="100000"/>
                </a:lnSpc>
                <a:spcBef>
                  <a:spcPts val="0"/>
                </a:spcBef>
                <a:spcAft>
                  <a:spcPts val="0"/>
                </a:spcAft>
                <a:buNone/>
              </a:pPr>
              <a:r>
                <a:rPr b="0" i="0" lang="en-US" sz="2620" u="none" cap="none" strike="noStrike">
                  <a:solidFill>
                    <a:srgbClr val="000000"/>
                  </a:solidFill>
                  <a:latin typeface="Rubik"/>
                  <a:ea typeface="Rubik"/>
                  <a:cs typeface="Rubik"/>
                  <a:sym typeface="Rubik"/>
                </a:rPr>
                <a:t>    </a:t>
              </a:r>
              <a:r>
                <a:rPr b="0" i="0" lang="en-US" sz="2620" u="none" cap="none" strike="noStrike">
                  <a:solidFill>
                    <a:srgbClr val="000000"/>
                  </a:solidFill>
                  <a:latin typeface="Rubik Medium"/>
                  <a:ea typeface="Rubik Medium"/>
                  <a:cs typeface="Rubik Medium"/>
                  <a:sym typeface="Rubik Medium"/>
                </a:rPr>
                <a:t>Library of Congress</a:t>
              </a:r>
              <a:endParaRPr/>
            </a:p>
          </p:txBody>
        </p:sp>
      </p:grpSp>
      <p:grpSp>
        <p:nvGrpSpPr>
          <p:cNvPr id="95" name="Google Shape;95;p13"/>
          <p:cNvGrpSpPr/>
          <p:nvPr/>
        </p:nvGrpSpPr>
        <p:grpSpPr>
          <a:xfrm>
            <a:off x="1390588" y="962025"/>
            <a:ext cx="2136048" cy="654268"/>
            <a:chOff x="0" y="0"/>
            <a:chExt cx="562581" cy="172317"/>
          </a:xfrm>
        </p:grpSpPr>
        <p:sp>
          <p:nvSpPr>
            <p:cNvPr id="96" name="Google Shape;96;p13"/>
            <p:cNvSpPr/>
            <p:nvPr/>
          </p:nvSpPr>
          <p:spPr>
            <a:xfrm>
              <a:off x="0" y="0"/>
              <a:ext cx="562581" cy="172317"/>
            </a:xfrm>
            <a:custGeom>
              <a:rect b="b" l="l" r="r" t="t"/>
              <a:pathLst>
                <a:path extrusionOk="0" h="172317" w="562581">
                  <a:moveTo>
                    <a:pt x="0" y="0"/>
                  </a:moveTo>
                  <a:lnTo>
                    <a:pt x="562581" y="0"/>
                  </a:lnTo>
                  <a:lnTo>
                    <a:pt x="562581" y="172317"/>
                  </a:lnTo>
                  <a:lnTo>
                    <a:pt x="0" y="172317"/>
                  </a:lnTo>
                  <a:close/>
                </a:path>
              </a:pathLst>
            </a:custGeom>
            <a:solidFill>
              <a:srgbClr val="F7B9A1"/>
            </a:solidFill>
            <a:ln cap="sq" cmpd="sng" w="38100">
              <a:solidFill>
                <a:srgbClr val="FF6A3A"/>
              </a:solidFill>
              <a:prstDash val="solid"/>
              <a:miter lim="8000"/>
              <a:headEnd len="sm" w="sm" type="none"/>
              <a:tailEnd len="sm" w="sm" type="none"/>
            </a:ln>
          </p:spPr>
        </p:sp>
        <p:sp>
          <p:nvSpPr>
            <p:cNvPr id="97" name="Google Shape;97;p13"/>
            <p:cNvSpPr txBox="1"/>
            <p:nvPr/>
          </p:nvSpPr>
          <p:spPr>
            <a:xfrm>
              <a:off x="0" y="38100"/>
              <a:ext cx="562581" cy="134217"/>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Rubik"/>
                  <a:ea typeface="Rubik"/>
                  <a:cs typeface="Rubik"/>
                  <a:sym typeface="Rubik"/>
                </a:rPr>
                <a:t>AMIA 2023</a:t>
              </a:r>
              <a:endParaRPr/>
            </a:p>
          </p:txBody>
        </p:sp>
      </p:grpSp>
      <p:sp>
        <p:nvSpPr>
          <p:cNvPr id="98" name="Google Shape;98;p13"/>
          <p:cNvSpPr/>
          <p:nvPr/>
        </p:nvSpPr>
        <p:spPr>
          <a:xfrm rot="-5400000">
            <a:off x="8118124" y="1898067"/>
            <a:ext cx="2081285" cy="9619384"/>
          </a:xfrm>
          <a:custGeom>
            <a:rect b="b" l="l" r="r" t="t"/>
            <a:pathLst>
              <a:path extrusionOk="0" h="9619384" w="2081285">
                <a:moveTo>
                  <a:pt x="0" y="0"/>
                </a:moveTo>
                <a:lnTo>
                  <a:pt x="2081285" y="0"/>
                </a:lnTo>
                <a:lnTo>
                  <a:pt x="2081285" y="9619384"/>
                </a:lnTo>
                <a:lnTo>
                  <a:pt x="0" y="9619384"/>
                </a:lnTo>
                <a:lnTo>
                  <a:pt x="0" y="0"/>
                </a:lnTo>
                <a:close/>
              </a:path>
            </a:pathLst>
          </a:custGeom>
          <a:blipFill rotWithShape="1">
            <a:blip r:embed="rId6">
              <a:alphaModFix/>
            </a:blip>
            <a:stretch>
              <a:fillRect b="0" l="0" r="0" t="0"/>
            </a:stretch>
          </a:blipFill>
          <a:ln>
            <a:noFill/>
          </a:ln>
        </p:spPr>
      </p:sp>
      <p:grpSp>
        <p:nvGrpSpPr>
          <p:cNvPr id="99" name="Google Shape;99;p13"/>
          <p:cNvGrpSpPr/>
          <p:nvPr/>
        </p:nvGrpSpPr>
        <p:grpSpPr>
          <a:xfrm>
            <a:off x="14422294" y="8070569"/>
            <a:ext cx="2541532" cy="1523737"/>
            <a:chOff x="0" y="0"/>
            <a:chExt cx="669375" cy="401313"/>
          </a:xfrm>
        </p:grpSpPr>
        <p:sp>
          <p:nvSpPr>
            <p:cNvPr id="100" name="Google Shape;100;p13"/>
            <p:cNvSpPr/>
            <p:nvPr/>
          </p:nvSpPr>
          <p:spPr>
            <a:xfrm>
              <a:off x="0" y="0"/>
              <a:ext cx="669375" cy="401313"/>
            </a:xfrm>
            <a:custGeom>
              <a:rect b="b" l="l" r="r" t="t"/>
              <a:pathLst>
                <a:path extrusionOk="0" h="401313" w="669375">
                  <a:moveTo>
                    <a:pt x="0" y="0"/>
                  </a:moveTo>
                  <a:lnTo>
                    <a:pt x="669375" y="0"/>
                  </a:lnTo>
                  <a:lnTo>
                    <a:pt x="669375" y="401313"/>
                  </a:lnTo>
                  <a:lnTo>
                    <a:pt x="0" y="401313"/>
                  </a:lnTo>
                  <a:close/>
                </a:path>
              </a:pathLst>
            </a:custGeom>
            <a:solidFill>
              <a:srgbClr val="F7B9A1"/>
            </a:solidFill>
            <a:ln cap="sq" cmpd="sng" w="38100">
              <a:solidFill>
                <a:srgbClr val="FF6A3A"/>
              </a:solidFill>
              <a:prstDash val="solid"/>
              <a:miter lim="8000"/>
              <a:headEnd len="sm" w="sm" type="none"/>
              <a:tailEnd len="sm" w="sm" type="none"/>
            </a:ln>
          </p:spPr>
        </p:sp>
        <p:sp>
          <p:nvSpPr>
            <p:cNvPr id="101" name="Google Shape;101;p13"/>
            <p:cNvSpPr txBox="1"/>
            <p:nvPr/>
          </p:nvSpPr>
          <p:spPr>
            <a:xfrm>
              <a:off x="0" y="38100"/>
              <a:ext cx="669375" cy="363213"/>
            </a:xfrm>
            <a:prstGeom prst="rect">
              <a:avLst/>
            </a:prstGeom>
            <a:noFill/>
            <a:ln>
              <a:noFill/>
            </a:ln>
          </p:spPr>
          <p:txBody>
            <a:bodyPr anchorCtr="0" anchor="ctr" bIns="50800" lIns="50800" spcFirstLastPara="1" rIns="50800" wrap="square" tIns="50800">
              <a:noAutofit/>
            </a:bodyPr>
            <a:lstStyle/>
            <a:p>
              <a:pPr indent="0" lvl="0" marL="0" marR="0" rtl="0" algn="l">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13"/>
          <p:cNvSpPr/>
          <p:nvPr/>
        </p:nvSpPr>
        <p:spPr>
          <a:xfrm>
            <a:off x="14390149" y="8070569"/>
            <a:ext cx="2541532" cy="1523737"/>
          </a:xfrm>
          <a:custGeom>
            <a:rect b="b" l="l" r="r" t="t"/>
            <a:pathLst>
              <a:path extrusionOk="0" h="1523737" w="2541532">
                <a:moveTo>
                  <a:pt x="0" y="0"/>
                </a:moveTo>
                <a:lnTo>
                  <a:pt x="2541531" y="0"/>
                </a:lnTo>
                <a:lnTo>
                  <a:pt x="2541531" y="1523737"/>
                </a:lnTo>
                <a:lnTo>
                  <a:pt x="0" y="1523737"/>
                </a:lnTo>
                <a:lnTo>
                  <a:pt x="0" y="0"/>
                </a:lnTo>
                <a:close/>
              </a:path>
            </a:pathLst>
          </a:custGeom>
          <a:blipFill rotWithShape="1">
            <a:blip r:embed="rId7">
              <a:alphaModFix/>
            </a:blip>
            <a:stretch>
              <a:fillRect b="-19943" l="-27158" r="-27527" t="-15512"/>
            </a:stretch>
          </a:blipFill>
          <a:ln>
            <a:noFill/>
          </a:ln>
        </p:spPr>
      </p:sp>
      <p:sp>
        <p:nvSpPr>
          <p:cNvPr id="103" name="Google Shape;103;p13"/>
          <p:cNvSpPr txBox="1"/>
          <p:nvPr/>
        </p:nvSpPr>
        <p:spPr>
          <a:xfrm>
            <a:off x="5561737" y="6087559"/>
            <a:ext cx="7194058" cy="1345175"/>
          </a:xfrm>
          <a:prstGeom prst="rect">
            <a:avLst/>
          </a:prstGeom>
          <a:noFill/>
          <a:ln>
            <a:noFill/>
          </a:ln>
        </p:spPr>
        <p:txBody>
          <a:bodyPr anchorCtr="0" anchor="t" bIns="0" lIns="0" spcFirstLastPara="1" rIns="0" wrap="square" tIns="0">
            <a:spAutoFit/>
          </a:bodyPr>
          <a:lstStyle/>
          <a:p>
            <a:pPr indent="0" lvl="0" marL="0" marR="0" rtl="0" algn="ctr">
              <a:lnSpc>
                <a:spcPct val="97013"/>
              </a:lnSpc>
              <a:spcBef>
                <a:spcPts val="0"/>
              </a:spcBef>
              <a:spcAft>
                <a:spcPts val="0"/>
              </a:spcAft>
              <a:buNone/>
            </a:pPr>
            <a:r>
              <a:rPr b="1" i="0" lang="en-US" sz="5290" u="none" cap="none" strike="noStrike">
                <a:solidFill>
                  <a:srgbClr val="291B25"/>
                </a:solidFill>
                <a:latin typeface="Rubik"/>
                <a:ea typeface="Rubik"/>
                <a:cs typeface="Rubik"/>
                <a:sym typeface="Rubik"/>
              </a:rPr>
              <a:t>SUPER, OR SUPERCILIOUS?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303" name="Shape 303"/>
        <p:cNvGrpSpPr/>
        <p:nvPr/>
      </p:nvGrpSpPr>
      <p:grpSpPr>
        <a:xfrm>
          <a:off x="0" y="0"/>
          <a:ext cx="0" cy="0"/>
          <a:chOff x="0" y="0"/>
          <a:chExt cx="0" cy="0"/>
        </a:xfrm>
      </p:grpSpPr>
      <p:sp>
        <p:nvSpPr>
          <p:cNvPr id="304" name="Google Shape;304;p22"/>
          <p:cNvSpPr/>
          <p:nvPr/>
        </p:nvSpPr>
        <p:spPr>
          <a:xfrm flipH="1" rot="-5400000">
            <a:off x="1338639"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grpSp>
        <p:nvGrpSpPr>
          <p:cNvPr id="305" name="Google Shape;305;p22"/>
          <p:cNvGrpSpPr/>
          <p:nvPr/>
        </p:nvGrpSpPr>
        <p:grpSpPr>
          <a:xfrm>
            <a:off x="12284839" y="5474120"/>
            <a:ext cx="4591957" cy="3283249"/>
            <a:chOff x="0" y="0"/>
            <a:chExt cx="6122609" cy="4377666"/>
          </a:xfrm>
        </p:grpSpPr>
        <p:sp>
          <p:nvSpPr>
            <p:cNvPr id="306" name="Google Shape;306;p22"/>
            <p:cNvSpPr/>
            <p:nvPr/>
          </p:nvSpPr>
          <p:spPr>
            <a:xfrm>
              <a:off x="203027" y="268934"/>
              <a:ext cx="4393095" cy="3286241"/>
            </a:xfrm>
            <a:custGeom>
              <a:rect b="b" l="l" r="r" t="t"/>
              <a:pathLst>
                <a:path extrusionOk="0" h="3286241" w="4393095">
                  <a:moveTo>
                    <a:pt x="0" y="0"/>
                  </a:moveTo>
                  <a:lnTo>
                    <a:pt x="4393095" y="0"/>
                  </a:lnTo>
                  <a:lnTo>
                    <a:pt x="4393095" y="3286241"/>
                  </a:lnTo>
                  <a:lnTo>
                    <a:pt x="0" y="3286241"/>
                  </a:lnTo>
                  <a:lnTo>
                    <a:pt x="0" y="0"/>
                  </a:lnTo>
                  <a:close/>
                </a:path>
              </a:pathLst>
            </a:custGeom>
            <a:blipFill rotWithShape="1">
              <a:blip r:embed="rId4">
                <a:alphaModFix/>
              </a:blip>
              <a:stretch>
                <a:fillRect b="0" l="0" r="0" t="0"/>
              </a:stretch>
            </a:blipFill>
            <a:ln>
              <a:noFill/>
            </a:ln>
          </p:spPr>
        </p:sp>
        <p:sp>
          <p:nvSpPr>
            <p:cNvPr id="307" name="Google Shape;307;p22"/>
            <p:cNvSpPr/>
            <p:nvPr/>
          </p:nvSpPr>
          <p:spPr>
            <a:xfrm>
              <a:off x="0" y="0"/>
              <a:ext cx="6122609" cy="4377666"/>
            </a:xfrm>
            <a:custGeom>
              <a:rect b="b" l="l" r="r" t="t"/>
              <a:pathLst>
                <a:path extrusionOk="0" h="4377666" w="6122609">
                  <a:moveTo>
                    <a:pt x="0" y="0"/>
                  </a:moveTo>
                  <a:lnTo>
                    <a:pt x="6122609" y="0"/>
                  </a:lnTo>
                  <a:lnTo>
                    <a:pt x="6122609" y="4377666"/>
                  </a:lnTo>
                  <a:lnTo>
                    <a:pt x="0" y="4377666"/>
                  </a:lnTo>
                  <a:lnTo>
                    <a:pt x="0" y="0"/>
                  </a:lnTo>
                  <a:close/>
                </a:path>
              </a:pathLst>
            </a:custGeom>
            <a:blipFill rotWithShape="1">
              <a:blip r:embed="rId5">
                <a:alphaModFix/>
              </a:blip>
              <a:stretch>
                <a:fillRect b="0" l="0" r="0" t="0"/>
              </a:stretch>
            </a:blipFill>
            <a:ln>
              <a:noFill/>
            </a:ln>
          </p:spPr>
        </p:sp>
      </p:grpSp>
      <p:cxnSp>
        <p:nvCxnSpPr>
          <p:cNvPr id="308" name="Google Shape;308;p22"/>
          <p:cNvCxnSpPr/>
          <p:nvPr/>
        </p:nvCxnSpPr>
        <p:spPr>
          <a:xfrm>
            <a:off x="4330870" y="5004347"/>
            <a:ext cx="7914654" cy="960468"/>
          </a:xfrm>
          <a:prstGeom prst="straightConnector1">
            <a:avLst/>
          </a:prstGeom>
          <a:noFill/>
          <a:ln cap="flat" cmpd="sng" w="228600">
            <a:solidFill>
              <a:srgbClr val="000000"/>
            </a:solidFill>
            <a:prstDash val="solid"/>
            <a:round/>
            <a:headEnd len="sm" w="sm" type="none"/>
            <a:tailEnd len="med" w="med" type="stealth"/>
          </a:ln>
        </p:spPr>
      </p:cxnSp>
      <p:cxnSp>
        <p:nvCxnSpPr>
          <p:cNvPr id="309" name="Google Shape;309;p22"/>
          <p:cNvCxnSpPr/>
          <p:nvPr/>
        </p:nvCxnSpPr>
        <p:spPr>
          <a:xfrm>
            <a:off x="3278725" y="5143500"/>
            <a:ext cx="8966799" cy="2949830"/>
          </a:xfrm>
          <a:prstGeom prst="straightConnector1">
            <a:avLst/>
          </a:prstGeom>
          <a:noFill/>
          <a:ln cap="flat" cmpd="sng" w="228600">
            <a:solidFill>
              <a:srgbClr val="000000"/>
            </a:solidFill>
            <a:prstDash val="solid"/>
            <a:round/>
            <a:headEnd len="sm" w="sm" type="none"/>
            <a:tailEnd len="med" w="med" type="stealth"/>
          </a:ln>
        </p:spPr>
      </p:cxnSp>
      <p:sp>
        <p:nvSpPr>
          <p:cNvPr id="310" name="Google Shape;310;p22"/>
          <p:cNvSpPr/>
          <p:nvPr/>
        </p:nvSpPr>
        <p:spPr>
          <a:xfrm>
            <a:off x="352711" y="2550393"/>
            <a:ext cx="4730858" cy="2217589"/>
          </a:xfrm>
          <a:custGeom>
            <a:rect b="b" l="l" r="r" t="t"/>
            <a:pathLst>
              <a:path extrusionOk="0" h="2217589" w="4730858">
                <a:moveTo>
                  <a:pt x="0" y="0"/>
                </a:moveTo>
                <a:lnTo>
                  <a:pt x="4730857" y="0"/>
                </a:lnTo>
                <a:lnTo>
                  <a:pt x="4730857" y="2217589"/>
                </a:lnTo>
                <a:lnTo>
                  <a:pt x="0" y="2217589"/>
                </a:lnTo>
                <a:lnTo>
                  <a:pt x="0" y="0"/>
                </a:lnTo>
                <a:close/>
              </a:path>
            </a:pathLst>
          </a:custGeom>
          <a:blipFill rotWithShape="1">
            <a:blip r:embed="rId6">
              <a:alphaModFix/>
            </a:blip>
            <a:stretch>
              <a:fillRect b="0" l="0" r="0" t="0"/>
            </a:stretch>
          </a:blipFill>
          <a:ln>
            <a:noFill/>
          </a:ln>
        </p:spPr>
      </p:sp>
      <p:sp>
        <p:nvSpPr>
          <p:cNvPr id="311" name="Google Shape;311;p22"/>
          <p:cNvSpPr/>
          <p:nvPr/>
        </p:nvSpPr>
        <p:spPr>
          <a:xfrm>
            <a:off x="6635200" y="4551389"/>
            <a:ext cx="1578962" cy="1184222"/>
          </a:xfrm>
          <a:custGeom>
            <a:rect b="b" l="l" r="r" t="t"/>
            <a:pathLst>
              <a:path extrusionOk="0" h="1184222" w="1578962">
                <a:moveTo>
                  <a:pt x="0" y="0"/>
                </a:moveTo>
                <a:lnTo>
                  <a:pt x="1578963" y="0"/>
                </a:lnTo>
                <a:lnTo>
                  <a:pt x="1578963" y="1184222"/>
                </a:lnTo>
                <a:lnTo>
                  <a:pt x="0" y="1184222"/>
                </a:lnTo>
                <a:lnTo>
                  <a:pt x="0" y="0"/>
                </a:lnTo>
                <a:close/>
              </a:path>
            </a:pathLst>
          </a:custGeom>
          <a:blipFill rotWithShape="1">
            <a:blip r:embed="rId7">
              <a:alphaModFix/>
            </a:blip>
            <a:stretch>
              <a:fillRect b="0" l="0" r="0" t="0"/>
            </a:stretch>
          </a:blipFill>
          <a:ln cap="sq" cmpd="sng" w="38100">
            <a:solidFill>
              <a:srgbClr val="000000"/>
            </a:solidFill>
            <a:prstDash val="solid"/>
            <a:miter lim="8000"/>
            <a:headEnd len="sm" w="sm" type="none"/>
            <a:tailEnd len="sm" w="sm" type="none"/>
          </a:ln>
        </p:spPr>
      </p:sp>
      <p:sp>
        <p:nvSpPr>
          <p:cNvPr id="312" name="Google Shape;312;p22"/>
          <p:cNvSpPr/>
          <p:nvPr/>
        </p:nvSpPr>
        <p:spPr>
          <a:xfrm>
            <a:off x="6652084" y="8405723"/>
            <a:ext cx="1578962" cy="1184222"/>
          </a:xfrm>
          <a:custGeom>
            <a:rect b="b" l="l" r="r" t="t"/>
            <a:pathLst>
              <a:path extrusionOk="0" h="1184222" w="1578962">
                <a:moveTo>
                  <a:pt x="0" y="0"/>
                </a:moveTo>
                <a:lnTo>
                  <a:pt x="1578963" y="0"/>
                </a:lnTo>
                <a:lnTo>
                  <a:pt x="1578963" y="1184222"/>
                </a:lnTo>
                <a:lnTo>
                  <a:pt x="0" y="1184222"/>
                </a:lnTo>
                <a:lnTo>
                  <a:pt x="0" y="0"/>
                </a:lnTo>
                <a:close/>
              </a:path>
            </a:pathLst>
          </a:custGeom>
          <a:blipFill rotWithShape="1">
            <a:blip r:embed="rId8">
              <a:alphaModFix/>
            </a:blip>
            <a:stretch>
              <a:fillRect b="0" l="0" r="0" t="0"/>
            </a:stretch>
          </a:blipFill>
          <a:ln cap="sq" cmpd="sng" w="38100">
            <a:solidFill>
              <a:srgbClr val="000000"/>
            </a:solidFill>
            <a:prstDash val="solid"/>
            <a:miter lim="8000"/>
            <a:headEnd len="sm" w="sm" type="none"/>
            <a:tailEnd len="sm" w="sm" type="none"/>
          </a:ln>
        </p:spPr>
      </p:sp>
      <p:sp>
        <p:nvSpPr>
          <p:cNvPr id="313" name="Google Shape;313;p22"/>
          <p:cNvSpPr txBox="1"/>
          <p:nvPr/>
        </p:nvSpPr>
        <p:spPr>
          <a:xfrm>
            <a:off x="329989" y="613329"/>
            <a:ext cx="16624506" cy="1177290"/>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1" i="0" lang="en-US" sz="9000" u="none" cap="none" strike="noStrike">
                <a:solidFill>
                  <a:srgbClr val="291B25"/>
                </a:solidFill>
                <a:latin typeface="Rubik"/>
                <a:ea typeface="Rubik"/>
                <a:cs typeface="Rubik"/>
                <a:sym typeface="Rubik"/>
              </a:rPr>
              <a:t>S-VIDEO TRANSMISSION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321" name="Shape 321"/>
        <p:cNvGrpSpPr/>
        <p:nvPr/>
      </p:nvGrpSpPr>
      <p:grpSpPr>
        <a:xfrm>
          <a:off x="0" y="0"/>
          <a:ext cx="0" cy="0"/>
          <a:chOff x="0" y="0"/>
          <a:chExt cx="0" cy="0"/>
        </a:xfrm>
      </p:grpSpPr>
      <p:sp>
        <p:nvSpPr>
          <p:cNvPr id="322" name="Google Shape;322;p23"/>
          <p:cNvSpPr/>
          <p:nvPr/>
        </p:nvSpPr>
        <p:spPr>
          <a:xfrm flipH="1" rot="-5400000">
            <a:off x="1338639"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grpSp>
        <p:nvGrpSpPr>
          <p:cNvPr id="323" name="Google Shape;323;p23"/>
          <p:cNvGrpSpPr/>
          <p:nvPr/>
        </p:nvGrpSpPr>
        <p:grpSpPr>
          <a:xfrm>
            <a:off x="8953500" y="2413891"/>
            <a:ext cx="7644806" cy="7588738"/>
            <a:chOff x="0" y="0"/>
            <a:chExt cx="2013447" cy="1998680"/>
          </a:xfrm>
        </p:grpSpPr>
        <p:sp>
          <p:nvSpPr>
            <p:cNvPr id="324" name="Google Shape;324;p23"/>
            <p:cNvSpPr/>
            <p:nvPr/>
          </p:nvSpPr>
          <p:spPr>
            <a:xfrm>
              <a:off x="0" y="0"/>
              <a:ext cx="2013447" cy="1998680"/>
            </a:xfrm>
            <a:custGeom>
              <a:rect b="b" l="l" r="r" t="t"/>
              <a:pathLst>
                <a:path extrusionOk="0" h="1998680" w="2013447">
                  <a:moveTo>
                    <a:pt x="51648" y="0"/>
                  </a:moveTo>
                  <a:lnTo>
                    <a:pt x="1961799" y="0"/>
                  </a:lnTo>
                  <a:cubicBezTo>
                    <a:pt x="1975497" y="0"/>
                    <a:pt x="1988634" y="5441"/>
                    <a:pt x="1998319" y="15127"/>
                  </a:cubicBezTo>
                  <a:cubicBezTo>
                    <a:pt x="2008005" y="24813"/>
                    <a:pt x="2013447" y="37950"/>
                    <a:pt x="2013447" y="51648"/>
                  </a:cubicBezTo>
                  <a:lnTo>
                    <a:pt x="2013447" y="1947032"/>
                  </a:lnTo>
                  <a:cubicBezTo>
                    <a:pt x="2013447" y="1975556"/>
                    <a:pt x="1990323" y="1998680"/>
                    <a:pt x="1961799" y="1998680"/>
                  </a:cubicBezTo>
                  <a:lnTo>
                    <a:pt x="51648" y="1998680"/>
                  </a:lnTo>
                  <a:cubicBezTo>
                    <a:pt x="23124" y="1998680"/>
                    <a:pt x="0" y="1975556"/>
                    <a:pt x="0" y="1947032"/>
                  </a:cubicBezTo>
                  <a:lnTo>
                    <a:pt x="0" y="51648"/>
                  </a:lnTo>
                  <a:cubicBezTo>
                    <a:pt x="0" y="23124"/>
                    <a:pt x="23124" y="0"/>
                    <a:pt x="51648"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txBox="1"/>
            <p:nvPr/>
          </p:nvSpPr>
          <p:spPr>
            <a:xfrm>
              <a:off x="0" y="28575"/>
              <a:ext cx="2013447" cy="1970105"/>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6" name="Google Shape;326;p23"/>
          <p:cNvSpPr/>
          <p:nvPr/>
        </p:nvSpPr>
        <p:spPr>
          <a:xfrm>
            <a:off x="10477458" y="4092263"/>
            <a:ext cx="4596890" cy="1384018"/>
          </a:xfrm>
          <a:custGeom>
            <a:rect b="b" l="l" r="r" t="t"/>
            <a:pathLst>
              <a:path extrusionOk="0" h="1384018" w="4596890">
                <a:moveTo>
                  <a:pt x="0" y="0"/>
                </a:moveTo>
                <a:lnTo>
                  <a:pt x="4596890" y="0"/>
                </a:lnTo>
                <a:lnTo>
                  <a:pt x="4596890" y="1384018"/>
                </a:lnTo>
                <a:lnTo>
                  <a:pt x="0" y="1384018"/>
                </a:lnTo>
                <a:lnTo>
                  <a:pt x="0" y="0"/>
                </a:lnTo>
                <a:close/>
              </a:path>
            </a:pathLst>
          </a:custGeom>
          <a:blipFill rotWithShape="1">
            <a:blip r:embed="rId4">
              <a:alphaModFix/>
            </a:blip>
            <a:stretch>
              <a:fillRect b="-28284" l="0" r="-101629" t="-131996"/>
            </a:stretch>
          </a:blipFill>
          <a:ln>
            <a:noFill/>
          </a:ln>
        </p:spPr>
      </p:sp>
      <p:sp>
        <p:nvSpPr>
          <p:cNvPr id="327" name="Google Shape;327;p23"/>
          <p:cNvSpPr/>
          <p:nvPr/>
        </p:nvSpPr>
        <p:spPr>
          <a:xfrm>
            <a:off x="10477458" y="5650383"/>
            <a:ext cx="4596890" cy="1307981"/>
          </a:xfrm>
          <a:custGeom>
            <a:rect b="b" l="l" r="r" t="t"/>
            <a:pathLst>
              <a:path extrusionOk="0" h="1307981" w="4596890">
                <a:moveTo>
                  <a:pt x="0" y="0"/>
                </a:moveTo>
                <a:lnTo>
                  <a:pt x="4596890" y="0"/>
                </a:lnTo>
                <a:lnTo>
                  <a:pt x="4596890" y="1307981"/>
                </a:lnTo>
                <a:lnTo>
                  <a:pt x="0" y="1307981"/>
                </a:lnTo>
                <a:lnTo>
                  <a:pt x="0" y="0"/>
                </a:lnTo>
                <a:close/>
              </a:path>
            </a:pathLst>
          </a:custGeom>
          <a:blipFill rotWithShape="1">
            <a:blip r:embed="rId4">
              <a:alphaModFix/>
            </a:blip>
            <a:stretch>
              <a:fillRect b="-32825" l="-101596" r="0" t="-142557"/>
            </a:stretch>
          </a:blipFill>
          <a:ln>
            <a:noFill/>
          </a:ln>
        </p:spPr>
      </p:sp>
      <p:grpSp>
        <p:nvGrpSpPr>
          <p:cNvPr id="328" name="Google Shape;328;p23"/>
          <p:cNvGrpSpPr/>
          <p:nvPr/>
        </p:nvGrpSpPr>
        <p:grpSpPr>
          <a:xfrm>
            <a:off x="485573" y="2423416"/>
            <a:ext cx="7644806" cy="7588738"/>
            <a:chOff x="0" y="0"/>
            <a:chExt cx="2013447" cy="1998680"/>
          </a:xfrm>
        </p:grpSpPr>
        <p:sp>
          <p:nvSpPr>
            <p:cNvPr id="329" name="Google Shape;329;p23"/>
            <p:cNvSpPr/>
            <p:nvPr/>
          </p:nvSpPr>
          <p:spPr>
            <a:xfrm>
              <a:off x="0" y="0"/>
              <a:ext cx="2013447" cy="1998680"/>
            </a:xfrm>
            <a:custGeom>
              <a:rect b="b" l="l" r="r" t="t"/>
              <a:pathLst>
                <a:path extrusionOk="0" h="1998680" w="2013447">
                  <a:moveTo>
                    <a:pt x="51648" y="0"/>
                  </a:moveTo>
                  <a:lnTo>
                    <a:pt x="1961799" y="0"/>
                  </a:lnTo>
                  <a:cubicBezTo>
                    <a:pt x="1975497" y="0"/>
                    <a:pt x="1988634" y="5441"/>
                    <a:pt x="1998319" y="15127"/>
                  </a:cubicBezTo>
                  <a:cubicBezTo>
                    <a:pt x="2008005" y="24813"/>
                    <a:pt x="2013447" y="37950"/>
                    <a:pt x="2013447" y="51648"/>
                  </a:cubicBezTo>
                  <a:lnTo>
                    <a:pt x="2013447" y="1947032"/>
                  </a:lnTo>
                  <a:cubicBezTo>
                    <a:pt x="2013447" y="1975556"/>
                    <a:pt x="1990323" y="1998680"/>
                    <a:pt x="1961799" y="1998680"/>
                  </a:cubicBezTo>
                  <a:lnTo>
                    <a:pt x="51648" y="1998680"/>
                  </a:lnTo>
                  <a:cubicBezTo>
                    <a:pt x="23124" y="1998680"/>
                    <a:pt x="0" y="1975556"/>
                    <a:pt x="0" y="1947032"/>
                  </a:cubicBezTo>
                  <a:lnTo>
                    <a:pt x="0" y="51648"/>
                  </a:lnTo>
                  <a:cubicBezTo>
                    <a:pt x="0" y="23124"/>
                    <a:pt x="23124" y="0"/>
                    <a:pt x="51648" y="0"/>
                  </a:cubicBezTo>
                  <a:close/>
                </a:path>
              </a:pathLst>
            </a:custGeom>
            <a:solidFill>
              <a:srgbClr val="F0FFB2"/>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txBox="1"/>
            <p:nvPr/>
          </p:nvSpPr>
          <p:spPr>
            <a:xfrm>
              <a:off x="0" y="28575"/>
              <a:ext cx="2013447" cy="1970105"/>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1" name="Google Shape;331;p23"/>
          <p:cNvSpPr/>
          <p:nvPr/>
        </p:nvSpPr>
        <p:spPr>
          <a:xfrm>
            <a:off x="2094240" y="4092263"/>
            <a:ext cx="4425769" cy="1250098"/>
          </a:xfrm>
          <a:custGeom>
            <a:rect b="b" l="l" r="r" t="t"/>
            <a:pathLst>
              <a:path extrusionOk="0" h="1250098" w="4425769">
                <a:moveTo>
                  <a:pt x="0" y="0"/>
                </a:moveTo>
                <a:lnTo>
                  <a:pt x="4425769" y="0"/>
                </a:lnTo>
                <a:lnTo>
                  <a:pt x="4425769" y="1250099"/>
                </a:lnTo>
                <a:lnTo>
                  <a:pt x="0" y="1250099"/>
                </a:lnTo>
                <a:lnTo>
                  <a:pt x="0" y="0"/>
                </a:lnTo>
                <a:close/>
              </a:path>
            </a:pathLst>
          </a:custGeom>
          <a:blipFill rotWithShape="1">
            <a:blip r:embed="rId4">
              <a:alphaModFix/>
            </a:blip>
            <a:stretch>
              <a:fillRect b="-179142" l="0" r="-102860" t="0"/>
            </a:stretch>
          </a:blipFill>
          <a:ln>
            <a:noFill/>
          </a:ln>
        </p:spPr>
      </p:sp>
      <p:sp>
        <p:nvSpPr>
          <p:cNvPr id="332" name="Google Shape;332;p23"/>
          <p:cNvSpPr/>
          <p:nvPr/>
        </p:nvSpPr>
        <p:spPr>
          <a:xfrm>
            <a:off x="2094240" y="5567029"/>
            <a:ext cx="4427472" cy="1264430"/>
          </a:xfrm>
          <a:custGeom>
            <a:rect b="b" l="l" r="r" t="t"/>
            <a:pathLst>
              <a:path extrusionOk="0" h="1264430" w="4427472">
                <a:moveTo>
                  <a:pt x="0" y="0"/>
                </a:moveTo>
                <a:lnTo>
                  <a:pt x="4427472" y="0"/>
                </a:lnTo>
                <a:lnTo>
                  <a:pt x="4427472" y="1264430"/>
                </a:lnTo>
                <a:lnTo>
                  <a:pt x="0" y="1264430"/>
                </a:lnTo>
                <a:lnTo>
                  <a:pt x="0" y="0"/>
                </a:lnTo>
                <a:close/>
              </a:path>
            </a:pathLst>
          </a:custGeom>
          <a:blipFill rotWithShape="1">
            <a:blip r:embed="rId4">
              <a:alphaModFix/>
            </a:blip>
            <a:stretch>
              <a:fillRect b="-175976" l="-102206" r="-567" t="0"/>
            </a:stretch>
          </a:blipFill>
          <a:ln>
            <a:noFill/>
          </a:ln>
        </p:spPr>
      </p:sp>
      <p:sp>
        <p:nvSpPr>
          <p:cNvPr id="333" name="Google Shape;333;p23"/>
          <p:cNvSpPr txBox="1"/>
          <p:nvPr/>
        </p:nvSpPr>
        <p:spPr>
          <a:xfrm>
            <a:off x="-385319" y="514431"/>
            <a:ext cx="18055122" cy="1276188"/>
          </a:xfrm>
          <a:prstGeom prst="rect">
            <a:avLst/>
          </a:prstGeom>
          <a:noFill/>
          <a:ln>
            <a:noFill/>
          </a:ln>
        </p:spPr>
        <p:txBody>
          <a:bodyPr anchorCtr="0" anchor="t" bIns="0" lIns="0" spcFirstLastPara="1" rIns="0" wrap="square" tIns="0">
            <a:spAutoFit/>
          </a:bodyPr>
          <a:lstStyle/>
          <a:p>
            <a:pPr indent="0" lvl="0" marL="0" marR="0" rtl="0" algn="ctr">
              <a:lnSpc>
                <a:spcPct val="96992"/>
              </a:lnSpc>
              <a:spcBef>
                <a:spcPts val="0"/>
              </a:spcBef>
              <a:spcAft>
                <a:spcPts val="0"/>
              </a:spcAft>
              <a:buNone/>
            </a:pPr>
            <a:r>
              <a:rPr b="1" i="0" lang="en-US" sz="9777" u="none" cap="none" strike="noStrike">
                <a:solidFill>
                  <a:srgbClr val="291B25"/>
                </a:solidFill>
                <a:latin typeface="Rubik"/>
                <a:ea typeface="Rubik"/>
                <a:cs typeface="Rubik"/>
                <a:sym typeface="Rubik"/>
              </a:rPr>
              <a:t>COMPOSITE ARTIFACTS</a:t>
            </a:r>
            <a:endParaRPr/>
          </a:p>
        </p:txBody>
      </p:sp>
      <p:sp>
        <p:nvSpPr>
          <p:cNvPr id="334" name="Google Shape;334;p23"/>
          <p:cNvSpPr txBox="1"/>
          <p:nvPr/>
        </p:nvSpPr>
        <p:spPr>
          <a:xfrm>
            <a:off x="2768312" y="2487279"/>
            <a:ext cx="3079327" cy="1476165"/>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0" i="0" lang="en-US" sz="4242" u="none" cap="none" strike="noStrike">
                <a:solidFill>
                  <a:srgbClr val="291B25"/>
                </a:solidFill>
                <a:latin typeface="Arial"/>
                <a:ea typeface="Arial"/>
                <a:cs typeface="Arial"/>
                <a:sym typeface="Arial"/>
              </a:rPr>
              <a:t>Dot Crawl</a:t>
            </a:r>
            <a:endParaRPr/>
          </a:p>
          <a:p>
            <a:pPr indent="0" lvl="0" marL="0" marR="0" rtl="0" algn="ctr">
              <a:lnSpc>
                <a:spcPct val="140028"/>
              </a:lnSpc>
              <a:spcBef>
                <a:spcPts val="0"/>
              </a:spcBef>
              <a:spcAft>
                <a:spcPts val="0"/>
              </a:spcAft>
              <a:buNone/>
            </a:pPr>
            <a:r>
              <a:rPr b="0" i="0" lang="en-US" sz="4242" u="none" cap="none" strike="noStrike">
                <a:solidFill>
                  <a:srgbClr val="291B25"/>
                </a:solidFill>
                <a:latin typeface="Sansita"/>
                <a:ea typeface="Sansita"/>
                <a:cs typeface="Sansita"/>
                <a:sym typeface="Sansita"/>
              </a:rPr>
              <a:t>Cross Luma</a:t>
            </a:r>
            <a:endParaRPr/>
          </a:p>
        </p:txBody>
      </p:sp>
      <p:sp>
        <p:nvSpPr>
          <p:cNvPr id="335" name="Google Shape;335;p23"/>
          <p:cNvSpPr txBox="1"/>
          <p:nvPr/>
        </p:nvSpPr>
        <p:spPr>
          <a:xfrm>
            <a:off x="838200" y="7078250"/>
            <a:ext cx="6939552" cy="12515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291B25"/>
                </a:solidFill>
                <a:latin typeface="Sansita"/>
                <a:ea typeface="Sansita"/>
                <a:cs typeface="Sansita"/>
                <a:sym typeface="Sansita"/>
              </a:rPr>
              <a:t>Occurs at sharp transition between saturated colors</a:t>
            </a:r>
            <a:endParaRPr/>
          </a:p>
        </p:txBody>
      </p:sp>
      <p:sp>
        <p:nvSpPr>
          <p:cNvPr id="336" name="Google Shape;336;p23"/>
          <p:cNvSpPr txBox="1"/>
          <p:nvPr/>
        </p:nvSpPr>
        <p:spPr>
          <a:xfrm>
            <a:off x="722644" y="8571953"/>
            <a:ext cx="6939552" cy="12515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291B25"/>
                </a:solidFill>
                <a:latin typeface="Arial"/>
                <a:ea typeface="Arial"/>
                <a:cs typeface="Arial"/>
                <a:sym typeface="Arial"/>
              </a:rPr>
              <a:t>Chroma information bleeds into luma frequencies </a:t>
            </a:r>
            <a:endParaRPr/>
          </a:p>
        </p:txBody>
      </p:sp>
      <p:sp>
        <p:nvSpPr>
          <p:cNvPr id="337" name="Google Shape;337;p23"/>
          <p:cNvSpPr txBox="1"/>
          <p:nvPr/>
        </p:nvSpPr>
        <p:spPr>
          <a:xfrm>
            <a:off x="9249399" y="7078250"/>
            <a:ext cx="7053008" cy="12515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291B25"/>
                </a:solidFill>
                <a:latin typeface="Sansita"/>
                <a:ea typeface="Sansita"/>
                <a:cs typeface="Sansita"/>
                <a:sym typeface="Sansita"/>
              </a:rPr>
              <a:t>Occurs near sharp black or white edges and text.</a:t>
            </a:r>
            <a:endParaRPr/>
          </a:p>
        </p:txBody>
      </p:sp>
      <p:sp>
        <p:nvSpPr>
          <p:cNvPr id="338" name="Google Shape;338;p23"/>
          <p:cNvSpPr txBox="1"/>
          <p:nvPr/>
        </p:nvSpPr>
        <p:spPr>
          <a:xfrm>
            <a:off x="9249399" y="8571953"/>
            <a:ext cx="7053008" cy="12515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291B25"/>
                </a:solidFill>
                <a:latin typeface="Arial"/>
                <a:ea typeface="Arial"/>
                <a:cs typeface="Arial"/>
                <a:sym typeface="Arial"/>
              </a:rPr>
              <a:t>High frequency luma freqs bleed into chroma freqs</a:t>
            </a:r>
            <a:endParaRPr/>
          </a:p>
        </p:txBody>
      </p:sp>
      <p:sp>
        <p:nvSpPr>
          <p:cNvPr id="339" name="Google Shape;339;p23"/>
          <p:cNvSpPr txBox="1"/>
          <p:nvPr/>
        </p:nvSpPr>
        <p:spPr>
          <a:xfrm>
            <a:off x="10317038" y="2418673"/>
            <a:ext cx="5305563" cy="1544771"/>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0" i="0" lang="en-US" sz="4393" u="none" cap="none" strike="noStrike">
                <a:solidFill>
                  <a:srgbClr val="291B25"/>
                </a:solidFill>
                <a:latin typeface="Arial"/>
                <a:ea typeface="Arial"/>
                <a:cs typeface="Arial"/>
                <a:sym typeface="Arial"/>
              </a:rPr>
              <a:t>Rainbow Effect</a:t>
            </a:r>
            <a:endParaRPr/>
          </a:p>
          <a:p>
            <a:pPr indent="0" lvl="0" marL="0" marR="0" rtl="0" algn="ctr">
              <a:lnSpc>
                <a:spcPct val="139995"/>
              </a:lnSpc>
              <a:spcBef>
                <a:spcPts val="0"/>
              </a:spcBef>
              <a:spcAft>
                <a:spcPts val="0"/>
              </a:spcAft>
              <a:buNone/>
            </a:pPr>
            <a:r>
              <a:rPr b="0" i="0" lang="en-US" sz="4393" u="none" cap="none" strike="noStrike">
                <a:solidFill>
                  <a:srgbClr val="291B25"/>
                </a:solidFill>
                <a:latin typeface="Sansita"/>
                <a:ea typeface="Sansita"/>
                <a:cs typeface="Sansita"/>
                <a:sym typeface="Sansita"/>
              </a:rPr>
              <a:t>Cross Color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347" name="Shape 347"/>
        <p:cNvGrpSpPr/>
        <p:nvPr/>
      </p:nvGrpSpPr>
      <p:grpSpPr>
        <a:xfrm>
          <a:off x="0" y="0"/>
          <a:ext cx="0" cy="0"/>
          <a:chOff x="0" y="0"/>
          <a:chExt cx="0" cy="0"/>
        </a:xfrm>
      </p:grpSpPr>
      <p:sp>
        <p:nvSpPr>
          <p:cNvPr id="348" name="Google Shape;348;p24"/>
          <p:cNvSpPr/>
          <p:nvPr/>
        </p:nvSpPr>
        <p:spPr>
          <a:xfrm flipH="1" rot="-5400000">
            <a:off x="1338639"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sp>
        <p:nvSpPr>
          <p:cNvPr id="349" name="Google Shape;349;p24"/>
          <p:cNvSpPr txBox="1"/>
          <p:nvPr/>
        </p:nvSpPr>
        <p:spPr>
          <a:xfrm>
            <a:off x="2225700" y="295275"/>
            <a:ext cx="12987095"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RESOLUTION</a:t>
            </a:r>
            <a:endParaRPr/>
          </a:p>
        </p:txBody>
      </p:sp>
      <p:grpSp>
        <p:nvGrpSpPr>
          <p:cNvPr id="350" name="Google Shape;350;p24"/>
          <p:cNvGrpSpPr/>
          <p:nvPr/>
        </p:nvGrpSpPr>
        <p:grpSpPr>
          <a:xfrm>
            <a:off x="461980" y="2680985"/>
            <a:ext cx="13121393" cy="1263409"/>
            <a:chOff x="0" y="0"/>
            <a:chExt cx="3874348" cy="373046"/>
          </a:xfrm>
        </p:grpSpPr>
        <p:sp>
          <p:nvSpPr>
            <p:cNvPr id="351" name="Google Shape;351;p24"/>
            <p:cNvSpPr/>
            <p:nvPr/>
          </p:nvSpPr>
          <p:spPr>
            <a:xfrm>
              <a:off x="0" y="0"/>
              <a:ext cx="3874348" cy="373046"/>
            </a:xfrm>
            <a:custGeom>
              <a:rect b="b" l="l" r="r" t="t"/>
              <a:pathLst>
                <a:path extrusionOk="0" h="373046" w="3874348">
                  <a:moveTo>
                    <a:pt x="30091" y="0"/>
                  </a:moveTo>
                  <a:lnTo>
                    <a:pt x="3844257" y="0"/>
                  </a:lnTo>
                  <a:cubicBezTo>
                    <a:pt x="3852238" y="0"/>
                    <a:pt x="3859892" y="3170"/>
                    <a:pt x="3865535" y="8813"/>
                  </a:cubicBezTo>
                  <a:cubicBezTo>
                    <a:pt x="3871178" y="14457"/>
                    <a:pt x="3874348" y="22110"/>
                    <a:pt x="3874348" y="30091"/>
                  </a:cubicBezTo>
                  <a:lnTo>
                    <a:pt x="3874348" y="342955"/>
                  </a:lnTo>
                  <a:cubicBezTo>
                    <a:pt x="3874348" y="359574"/>
                    <a:pt x="3860876" y="373046"/>
                    <a:pt x="3844257" y="373046"/>
                  </a:cubicBezTo>
                  <a:lnTo>
                    <a:pt x="30091" y="373046"/>
                  </a:lnTo>
                  <a:cubicBezTo>
                    <a:pt x="22110" y="373046"/>
                    <a:pt x="14457" y="369876"/>
                    <a:pt x="8813" y="364233"/>
                  </a:cubicBezTo>
                  <a:cubicBezTo>
                    <a:pt x="3170" y="358590"/>
                    <a:pt x="0" y="350936"/>
                    <a:pt x="0" y="342955"/>
                  </a:cubicBezTo>
                  <a:lnTo>
                    <a:pt x="0" y="30091"/>
                  </a:lnTo>
                  <a:cubicBezTo>
                    <a:pt x="0" y="22110"/>
                    <a:pt x="3170" y="14457"/>
                    <a:pt x="8813" y="8813"/>
                  </a:cubicBezTo>
                  <a:cubicBezTo>
                    <a:pt x="14457" y="3170"/>
                    <a:pt x="22110" y="0"/>
                    <a:pt x="30091" y="0"/>
                  </a:cubicBezTo>
                  <a:close/>
                </a:path>
              </a:pathLst>
            </a:custGeom>
            <a:solidFill>
              <a:srgbClr val="FFF6C7"/>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txBox="1"/>
            <p:nvPr/>
          </p:nvSpPr>
          <p:spPr>
            <a:xfrm>
              <a:off x="0" y="28575"/>
              <a:ext cx="3874348" cy="344471"/>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24"/>
          <p:cNvGrpSpPr/>
          <p:nvPr/>
        </p:nvGrpSpPr>
        <p:grpSpPr>
          <a:xfrm>
            <a:off x="442930" y="4275095"/>
            <a:ext cx="10793174" cy="2367573"/>
            <a:chOff x="0" y="0"/>
            <a:chExt cx="3186896" cy="699072"/>
          </a:xfrm>
        </p:grpSpPr>
        <p:sp>
          <p:nvSpPr>
            <p:cNvPr id="354" name="Google Shape;354;p24"/>
            <p:cNvSpPr/>
            <p:nvPr/>
          </p:nvSpPr>
          <p:spPr>
            <a:xfrm>
              <a:off x="0" y="0"/>
              <a:ext cx="3186896" cy="699072"/>
            </a:xfrm>
            <a:custGeom>
              <a:rect b="b" l="l" r="r" t="t"/>
              <a:pathLst>
                <a:path extrusionOk="0" h="699072" w="3186896">
                  <a:moveTo>
                    <a:pt x="36582" y="0"/>
                  </a:moveTo>
                  <a:lnTo>
                    <a:pt x="3150314" y="0"/>
                  </a:lnTo>
                  <a:cubicBezTo>
                    <a:pt x="3170518" y="0"/>
                    <a:pt x="3186896" y="16378"/>
                    <a:pt x="3186896" y="36582"/>
                  </a:cubicBezTo>
                  <a:lnTo>
                    <a:pt x="3186896" y="662490"/>
                  </a:lnTo>
                  <a:cubicBezTo>
                    <a:pt x="3186896" y="682694"/>
                    <a:pt x="3170518" y="699072"/>
                    <a:pt x="3150314" y="699072"/>
                  </a:cubicBezTo>
                  <a:lnTo>
                    <a:pt x="36582" y="699072"/>
                  </a:lnTo>
                  <a:cubicBezTo>
                    <a:pt x="16378" y="699072"/>
                    <a:pt x="0" y="682694"/>
                    <a:pt x="0" y="662490"/>
                  </a:cubicBezTo>
                  <a:lnTo>
                    <a:pt x="0" y="36582"/>
                  </a:lnTo>
                  <a:cubicBezTo>
                    <a:pt x="0" y="16378"/>
                    <a:pt x="16378" y="0"/>
                    <a:pt x="36582" y="0"/>
                  </a:cubicBezTo>
                  <a:close/>
                </a:path>
              </a:pathLst>
            </a:custGeom>
            <a:solidFill>
              <a:srgbClr val="F0FFB2"/>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txBox="1"/>
            <p:nvPr/>
          </p:nvSpPr>
          <p:spPr>
            <a:xfrm>
              <a:off x="0" y="28575"/>
              <a:ext cx="3186896" cy="670497"/>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24"/>
          <p:cNvGrpSpPr/>
          <p:nvPr/>
        </p:nvGrpSpPr>
        <p:grpSpPr>
          <a:xfrm>
            <a:off x="442930" y="6973369"/>
            <a:ext cx="16286663" cy="3054327"/>
            <a:chOff x="0" y="0"/>
            <a:chExt cx="4808956" cy="901850"/>
          </a:xfrm>
        </p:grpSpPr>
        <p:sp>
          <p:nvSpPr>
            <p:cNvPr id="357" name="Google Shape;357;p24"/>
            <p:cNvSpPr/>
            <p:nvPr/>
          </p:nvSpPr>
          <p:spPr>
            <a:xfrm>
              <a:off x="0" y="0"/>
              <a:ext cx="4808956" cy="901850"/>
            </a:xfrm>
            <a:custGeom>
              <a:rect b="b" l="l" r="r" t="t"/>
              <a:pathLst>
                <a:path extrusionOk="0" h="901850" w="4808956">
                  <a:moveTo>
                    <a:pt x="24243" y="0"/>
                  </a:moveTo>
                  <a:lnTo>
                    <a:pt x="4784713" y="0"/>
                  </a:lnTo>
                  <a:cubicBezTo>
                    <a:pt x="4798102" y="0"/>
                    <a:pt x="4808956" y="10854"/>
                    <a:pt x="4808956" y="24243"/>
                  </a:cubicBezTo>
                  <a:lnTo>
                    <a:pt x="4808956" y="877607"/>
                  </a:lnTo>
                  <a:cubicBezTo>
                    <a:pt x="4808956" y="884037"/>
                    <a:pt x="4806402" y="890203"/>
                    <a:pt x="4801855" y="894749"/>
                  </a:cubicBezTo>
                  <a:cubicBezTo>
                    <a:pt x="4797309" y="899296"/>
                    <a:pt x="4791143" y="901850"/>
                    <a:pt x="4784713" y="901850"/>
                  </a:cubicBezTo>
                  <a:lnTo>
                    <a:pt x="24243" y="901850"/>
                  </a:lnTo>
                  <a:cubicBezTo>
                    <a:pt x="17813" y="901850"/>
                    <a:pt x="11647" y="899296"/>
                    <a:pt x="7101" y="894749"/>
                  </a:cubicBezTo>
                  <a:cubicBezTo>
                    <a:pt x="2554" y="890203"/>
                    <a:pt x="0" y="884037"/>
                    <a:pt x="0" y="877607"/>
                  </a:cubicBezTo>
                  <a:lnTo>
                    <a:pt x="0" y="24243"/>
                  </a:lnTo>
                  <a:cubicBezTo>
                    <a:pt x="0" y="17813"/>
                    <a:pt x="2554" y="11647"/>
                    <a:pt x="7101" y="7101"/>
                  </a:cubicBezTo>
                  <a:cubicBezTo>
                    <a:pt x="11647" y="2554"/>
                    <a:pt x="17813" y="0"/>
                    <a:pt x="24243"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txBox="1"/>
            <p:nvPr/>
          </p:nvSpPr>
          <p:spPr>
            <a:xfrm>
              <a:off x="0" y="28575"/>
              <a:ext cx="4808956" cy="873275"/>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9" name="Google Shape;359;p24"/>
          <p:cNvSpPr txBox="1"/>
          <p:nvPr/>
        </p:nvSpPr>
        <p:spPr>
          <a:xfrm>
            <a:off x="821925" y="2848181"/>
            <a:ext cx="12252722" cy="88709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199" u="none" cap="none" strike="noStrike">
                <a:solidFill>
                  <a:srgbClr val="291B25"/>
                </a:solidFill>
                <a:latin typeface="Arial"/>
                <a:ea typeface="Arial"/>
                <a:cs typeface="Arial"/>
                <a:sym typeface="Arial"/>
              </a:rPr>
              <a:t>Digital resolution is measured in Pixels</a:t>
            </a:r>
            <a:endParaRPr/>
          </a:p>
        </p:txBody>
      </p:sp>
      <p:sp>
        <p:nvSpPr>
          <p:cNvPr id="360" name="Google Shape;360;p24"/>
          <p:cNvSpPr txBox="1"/>
          <p:nvPr/>
        </p:nvSpPr>
        <p:spPr>
          <a:xfrm>
            <a:off x="646008" y="4468269"/>
            <a:ext cx="10732607" cy="1810804"/>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199" u="none" cap="none" strike="noStrike">
                <a:solidFill>
                  <a:srgbClr val="291B25"/>
                </a:solidFill>
                <a:latin typeface="Arial"/>
                <a:ea typeface="Arial"/>
                <a:cs typeface="Arial"/>
                <a:sym typeface="Arial"/>
              </a:rPr>
              <a:t>Analog resolution is measured in </a:t>
            </a:r>
            <a:endParaRPr/>
          </a:p>
          <a:p>
            <a:pPr indent="0" lvl="0" marL="0" marR="0" rtl="0" algn="l">
              <a:lnSpc>
                <a:spcPct val="140007"/>
              </a:lnSpc>
              <a:spcBef>
                <a:spcPts val="0"/>
              </a:spcBef>
              <a:spcAft>
                <a:spcPts val="0"/>
              </a:spcAft>
              <a:buNone/>
            </a:pPr>
            <a:r>
              <a:rPr b="0" i="0" lang="en-US" sz="5199" u="none" cap="none" strike="noStrike">
                <a:solidFill>
                  <a:srgbClr val="291B25"/>
                </a:solidFill>
                <a:latin typeface="Arial"/>
                <a:ea typeface="Arial"/>
                <a:cs typeface="Arial"/>
                <a:sym typeface="Arial"/>
              </a:rPr>
              <a:t>Total Vertical Lines (TVL)</a:t>
            </a:r>
            <a:endParaRPr/>
          </a:p>
        </p:txBody>
      </p:sp>
      <p:sp>
        <p:nvSpPr>
          <p:cNvPr id="361" name="Google Shape;361;p24"/>
          <p:cNvSpPr txBox="1"/>
          <p:nvPr/>
        </p:nvSpPr>
        <p:spPr>
          <a:xfrm>
            <a:off x="821925" y="7064933"/>
            <a:ext cx="15794645" cy="273494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199" u="none" cap="none" strike="noStrike">
                <a:solidFill>
                  <a:srgbClr val="291B25"/>
                </a:solidFill>
                <a:latin typeface="Arial"/>
                <a:ea typeface="Arial"/>
                <a:cs typeface="Arial"/>
                <a:sym typeface="Arial"/>
              </a:rPr>
              <a:t>References to the “number of lines” a format can reproduce refers to TVL, not to pixel height, or scan lines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369" name="Shape 369"/>
        <p:cNvGrpSpPr/>
        <p:nvPr/>
      </p:nvGrpSpPr>
      <p:grpSpPr>
        <a:xfrm>
          <a:off x="0" y="0"/>
          <a:ext cx="0" cy="0"/>
          <a:chOff x="0" y="0"/>
          <a:chExt cx="0" cy="0"/>
        </a:xfrm>
      </p:grpSpPr>
      <p:sp>
        <p:nvSpPr>
          <p:cNvPr id="370" name="Google Shape;370;p25"/>
          <p:cNvSpPr/>
          <p:nvPr/>
        </p:nvSpPr>
        <p:spPr>
          <a:xfrm flipH="1" rot="-5400000">
            <a:off x="1338639"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grpSp>
        <p:nvGrpSpPr>
          <p:cNvPr id="371" name="Google Shape;371;p25"/>
          <p:cNvGrpSpPr/>
          <p:nvPr/>
        </p:nvGrpSpPr>
        <p:grpSpPr>
          <a:xfrm>
            <a:off x="13310274" y="4836773"/>
            <a:ext cx="3633592" cy="3079476"/>
            <a:chOff x="0" y="0"/>
            <a:chExt cx="1072889" cy="909276"/>
          </a:xfrm>
        </p:grpSpPr>
        <p:sp>
          <p:nvSpPr>
            <p:cNvPr id="372" name="Google Shape;372;p25"/>
            <p:cNvSpPr/>
            <p:nvPr/>
          </p:nvSpPr>
          <p:spPr>
            <a:xfrm>
              <a:off x="0" y="0"/>
              <a:ext cx="1072889" cy="909276"/>
            </a:xfrm>
            <a:custGeom>
              <a:rect b="b" l="l" r="r" t="t"/>
              <a:pathLst>
                <a:path extrusionOk="0" h="909276" w="1072889">
                  <a:moveTo>
                    <a:pt x="108663" y="0"/>
                  </a:moveTo>
                  <a:lnTo>
                    <a:pt x="964226" y="0"/>
                  </a:lnTo>
                  <a:cubicBezTo>
                    <a:pt x="993045" y="0"/>
                    <a:pt x="1020684" y="11448"/>
                    <a:pt x="1041062" y="31827"/>
                  </a:cubicBezTo>
                  <a:cubicBezTo>
                    <a:pt x="1061441" y="52205"/>
                    <a:pt x="1072889" y="79844"/>
                    <a:pt x="1072889" y="108663"/>
                  </a:cubicBezTo>
                  <a:lnTo>
                    <a:pt x="1072889" y="800612"/>
                  </a:lnTo>
                  <a:cubicBezTo>
                    <a:pt x="1072889" y="829432"/>
                    <a:pt x="1061441" y="857071"/>
                    <a:pt x="1041062" y="877449"/>
                  </a:cubicBezTo>
                  <a:cubicBezTo>
                    <a:pt x="1020684" y="897827"/>
                    <a:pt x="993045" y="909276"/>
                    <a:pt x="964226" y="909276"/>
                  </a:cubicBezTo>
                  <a:lnTo>
                    <a:pt x="108663" y="909276"/>
                  </a:lnTo>
                  <a:cubicBezTo>
                    <a:pt x="79844" y="909276"/>
                    <a:pt x="52205" y="897827"/>
                    <a:pt x="31827" y="877449"/>
                  </a:cubicBezTo>
                  <a:cubicBezTo>
                    <a:pt x="11448" y="857071"/>
                    <a:pt x="0" y="829432"/>
                    <a:pt x="0" y="800612"/>
                  </a:cubicBezTo>
                  <a:lnTo>
                    <a:pt x="0" y="108663"/>
                  </a:lnTo>
                  <a:cubicBezTo>
                    <a:pt x="0" y="79844"/>
                    <a:pt x="11448" y="52205"/>
                    <a:pt x="31827" y="31827"/>
                  </a:cubicBezTo>
                  <a:cubicBezTo>
                    <a:pt x="52205" y="11448"/>
                    <a:pt x="79844" y="0"/>
                    <a:pt x="108663" y="0"/>
                  </a:cubicBezTo>
                  <a:close/>
                </a:path>
              </a:pathLst>
            </a:custGeom>
            <a:solidFill>
              <a:srgbClr val="FFF6C7"/>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txBox="1"/>
            <p:nvPr/>
          </p:nvSpPr>
          <p:spPr>
            <a:xfrm>
              <a:off x="0" y="85725"/>
              <a:ext cx="1072889" cy="82355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5199" u="none" cap="none" strike="noStrike">
                  <a:solidFill>
                    <a:srgbClr val="000000"/>
                  </a:solidFill>
                  <a:latin typeface="Rubik"/>
                  <a:ea typeface="Rubik"/>
                  <a:cs typeface="Rubik"/>
                  <a:sym typeface="Rubik"/>
                </a:rPr>
                <a:t>Digital resolution measured in </a:t>
              </a:r>
              <a:r>
                <a:rPr b="1" i="0" lang="en-US" sz="5199" u="none" cap="none" strike="noStrike">
                  <a:solidFill>
                    <a:srgbClr val="000000"/>
                  </a:solidFill>
                  <a:latin typeface="Rubik"/>
                  <a:ea typeface="Rubik"/>
                  <a:cs typeface="Rubik"/>
                  <a:sym typeface="Rubik"/>
                </a:rPr>
                <a:t>Pixels</a:t>
              </a:r>
              <a:endParaRPr/>
            </a:p>
          </p:txBody>
        </p:sp>
      </p:grpSp>
      <p:sp>
        <p:nvSpPr>
          <p:cNvPr id="374" name="Google Shape;374;p25"/>
          <p:cNvSpPr txBox="1"/>
          <p:nvPr/>
        </p:nvSpPr>
        <p:spPr>
          <a:xfrm>
            <a:off x="2225700" y="295275"/>
            <a:ext cx="12987095"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RESOLUTION</a:t>
            </a:r>
            <a:endParaRPr/>
          </a:p>
        </p:txBody>
      </p:sp>
      <p:grpSp>
        <p:nvGrpSpPr>
          <p:cNvPr id="375" name="Google Shape;375;p25"/>
          <p:cNvGrpSpPr/>
          <p:nvPr/>
        </p:nvGrpSpPr>
        <p:grpSpPr>
          <a:xfrm>
            <a:off x="-249680" y="2686386"/>
            <a:ext cx="13832431" cy="7380249"/>
            <a:chOff x="0" y="0"/>
            <a:chExt cx="18443242" cy="9840332"/>
          </a:xfrm>
        </p:grpSpPr>
        <p:sp>
          <p:nvSpPr>
            <p:cNvPr id="376" name="Google Shape;376;p25"/>
            <p:cNvSpPr/>
            <p:nvPr/>
          </p:nvSpPr>
          <p:spPr>
            <a:xfrm>
              <a:off x="0" y="0"/>
              <a:ext cx="17536679" cy="9535569"/>
            </a:xfrm>
            <a:custGeom>
              <a:rect b="b" l="l" r="r" t="t"/>
              <a:pathLst>
                <a:path extrusionOk="0" h="9535569" w="17536679">
                  <a:moveTo>
                    <a:pt x="0" y="0"/>
                  </a:moveTo>
                  <a:lnTo>
                    <a:pt x="17536679" y="0"/>
                  </a:lnTo>
                  <a:lnTo>
                    <a:pt x="17536679" y="9535569"/>
                  </a:lnTo>
                  <a:lnTo>
                    <a:pt x="0" y="9535569"/>
                  </a:lnTo>
                  <a:lnTo>
                    <a:pt x="0" y="0"/>
                  </a:lnTo>
                  <a:close/>
                </a:path>
              </a:pathLst>
            </a:custGeom>
            <a:blipFill rotWithShape="1">
              <a:blip r:embed="rId4">
                <a:alphaModFix/>
              </a:blip>
              <a:stretch>
                <a:fillRect b="0" l="0" r="0" t="0"/>
              </a:stretch>
            </a:blipFill>
            <a:ln>
              <a:noFill/>
            </a:ln>
          </p:spPr>
        </p:sp>
        <p:sp>
          <p:nvSpPr>
            <p:cNvPr id="377" name="Google Shape;377;p25"/>
            <p:cNvSpPr txBox="1"/>
            <p:nvPr/>
          </p:nvSpPr>
          <p:spPr>
            <a:xfrm>
              <a:off x="2857615" y="9173656"/>
              <a:ext cx="15585627" cy="66667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291B25"/>
                  </a:solidFill>
                  <a:latin typeface="Arial"/>
                  <a:ea typeface="Arial"/>
                  <a:cs typeface="Arial"/>
                  <a:sym typeface="Arial"/>
                </a:rPr>
                <a:t>720             1920                    3840           5120       6144               7680 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385" name="Shape 385"/>
        <p:cNvGrpSpPr/>
        <p:nvPr/>
      </p:nvGrpSpPr>
      <p:grpSpPr>
        <a:xfrm>
          <a:off x="0" y="0"/>
          <a:ext cx="0" cy="0"/>
          <a:chOff x="0" y="0"/>
          <a:chExt cx="0" cy="0"/>
        </a:xfrm>
      </p:grpSpPr>
      <p:sp>
        <p:nvSpPr>
          <p:cNvPr id="386" name="Google Shape;386;p26"/>
          <p:cNvSpPr/>
          <p:nvPr/>
        </p:nvSpPr>
        <p:spPr>
          <a:xfrm flipH="1" rot="-5400000">
            <a:off x="1338639"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grpSp>
        <p:nvGrpSpPr>
          <p:cNvPr id="387" name="Google Shape;387;p26"/>
          <p:cNvGrpSpPr/>
          <p:nvPr/>
        </p:nvGrpSpPr>
        <p:grpSpPr>
          <a:xfrm>
            <a:off x="721973" y="2488549"/>
            <a:ext cx="9116929" cy="6601079"/>
            <a:chOff x="0" y="0"/>
            <a:chExt cx="12155906" cy="8801439"/>
          </a:xfrm>
        </p:grpSpPr>
        <p:sp>
          <p:nvSpPr>
            <p:cNvPr id="388" name="Google Shape;388;p26"/>
            <p:cNvSpPr/>
            <p:nvPr/>
          </p:nvSpPr>
          <p:spPr>
            <a:xfrm>
              <a:off x="0" y="0"/>
              <a:ext cx="12155906" cy="4412686"/>
            </a:xfrm>
            <a:custGeom>
              <a:rect b="b" l="l" r="r" t="t"/>
              <a:pathLst>
                <a:path extrusionOk="0" h="4412686" w="12155906">
                  <a:moveTo>
                    <a:pt x="0" y="0"/>
                  </a:moveTo>
                  <a:lnTo>
                    <a:pt x="12155906" y="0"/>
                  </a:lnTo>
                  <a:lnTo>
                    <a:pt x="12155906" y="4412686"/>
                  </a:lnTo>
                  <a:lnTo>
                    <a:pt x="0" y="4412686"/>
                  </a:lnTo>
                  <a:lnTo>
                    <a:pt x="0" y="0"/>
                  </a:lnTo>
                  <a:close/>
                </a:path>
              </a:pathLst>
            </a:custGeom>
            <a:blipFill rotWithShape="1">
              <a:blip r:embed="rId4">
                <a:alphaModFix/>
              </a:blip>
              <a:stretch>
                <a:fillRect b="-67840" l="-10629" r="-30723" t="-167257"/>
              </a:stretch>
            </a:blipFill>
            <a:ln>
              <a:noFill/>
            </a:ln>
          </p:spPr>
        </p:sp>
        <p:sp>
          <p:nvSpPr>
            <p:cNvPr id="389" name="Google Shape;389;p26"/>
            <p:cNvSpPr/>
            <p:nvPr/>
          </p:nvSpPr>
          <p:spPr>
            <a:xfrm>
              <a:off x="0" y="4388753"/>
              <a:ext cx="12155906" cy="4412686"/>
            </a:xfrm>
            <a:custGeom>
              <a:rect b="b" l="l" r="r" t="t"/>
              <a:pathLst>
                <a:path extrusionOk="0" h="4412686" w="12155906">
                  <a:moveTo>
                    <a:pt x="0" y="0"/>
                  </a:moveTo>
                  <a:lnTo>
                    <a:pt x="12155906" y="0"/>
                  </a:lnTo>
                  <a:lnTo>
                    <a:pt x="12155906" y="4412687"/>
                  </a:lnTo>
                  <a:lnTo>
                    <a:pt x="0" y="4412687"/>
                  </a:lnTo>
                  <a:lnTo>
                    <a:pt x="0" y="0"/>
                  </a:lnTo>
                  <a:close/>
                </a:path>
              </a:pathLst>
            </a:custGeom>
            <a:blipFill rotWithShape="1">
              <a:blip r:embed="rId4">
                <a:alphaModFix/>
              </a:blip>
              <a:stretch>
                <a:fillRect b="-67840" l="-10629" r="-30723" t="-167257"/>
              </a:stretch>
            </a:blipFill>
            <a:ln>
              <a:noFill/>
            </a:ln>
          </p:spPr>
        </p:sp>
      </p:grpSp>
      <p:sp>
        <p:nvSpPr>
          <p:cNvPr id="390" name="Google Shape;390;p26"/>
          <p:cNvSpPr txBox="1"/>
          <p:nvPr/>
        </p:nvSpPr>
        <p:spPr>
          <a:xfrm>
            <a:off x="2225700" y="295275"/>
            <a:ext cx="12987095"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RESOLUTION</a:t>
            </a:r>
            <a:endParaRPr/>
          </a:p>
        </p:txBody>
      </p:sp>
      <p:grpSp>
        <p:nvGrpSpPr>
          <p:cNvPr id="391" name="Google Shape;391;p26"/>
          <p:cNvGrpSpPr/>
          <p:nvPr/>
        </p:nvGrpSpPr>
        <p:grpSpPr>
          <a:xfrm>
            <a:off x="10950835" y="3263635"/>
            <a:ext cx="5482661" cy="5050907"/>
            <a:chOff x="0" y="0"/>
            <a:chExt cx="1618863" cy="1491379"/>
          </a:xfrm>
        </p:grpSpPr>
        <p:sp>
          <p:nvSpPr>
            <p:cNvPr id="392" name="Google Shape;392;p26"/>
            <p:cNvSpPr/>
            <p:nvPr/>
          </p:nvSpPr>
          <p:spPr>
            <a:xfrm>
              <a:off x="0" y="0"/>
              <a:ext cx="1618863" cy="1491379"/>
            </a:xfrm>
            <a:custGeom>
              <a:rect b="b" l="l" r="r" t="t"/>
              <a:pathLst>
                <a:path extrusionOk="0" h="1491379" w="1618863">
                  <a:moveTo>
                    <a:pt x="72016" y="0"/>
                  </a:moveTo>
                  <a:lnTo>
                    <a:pt x="1546847" y="0"/>
                  </a:lnTo>
                  <a:cubicBezTo>
                    <a:pt x="1586621" y="0"/>
                    <a:pt x="1618863" y="32243"/>
                    <a:pt x="1618863" y="72016"/>
                  </a:cubicBezTo>
                  <a:lnTo>
                    <a:pt x="1618863" y="1419364"/>
                  </a:lnTo>
                  <a:cubicBezTo>
                    <a:pt x="1618863" y="1459137"/>
                    <a:pt x="1586621" y="1491379"/>
                    <a:pt x="1546847" y="1491379"/>
                  </a:cubicBezTo>
                  <a:lnTo>
                    <a:pt x="72016" y="1491379"/>
                  </a:lnTo>
                  <a:cubicBezTo>
                    <a:pt x="32243" y="1491379"/>
                    <a:pt x="0" y="1459137"/>
                    <a:pt x="0" y="1419364"/>
                  </a:cubicBezTo>
                  <a:lnTo>
                    <a:pt x="0" y="72016"/>
                  </a:lnTo>
                  <a:cubicBezTo>
                    <a:pt x="0" y="32243"/>
                    <a:pt x="32243" y="0"/>
                    <a:pt x="72016"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txBox="1"/>
            <p:nvPr/>
          </p:nvSpPr>
          <p:spPr>
            <a:xfrm>
              <a:off x="0" y="85725"/>
              <a:ext cx="1618863" cy="140565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5199" u="none" cap="none" strike="noStrike">
                  <a:solidFill>
                    <a:srgbClr val="000000"/>
                  </a:solidFill>
                  <a:latin typeface="Rubik"/>
                  <a:ea typeface="Rubik"/>
                  <a:cs typeface="Rubik"/>
                  <a:sym typeface="Rubik"/>
                </a:rPr>
                <a:t>Analog resolution measured by how many Total Vertical Lines can be represented</a:t>
              </a:r>
              <a:endParaRPr/>
            </a:p>
          </p:txBody>
        </p:sp>
      </p:grpSp>
      <p:sp>
        <p:nvSpPr>
          <p:cNvPr id="394" name="Google Shape;394;p26"/>
          <p:cNvSpPr txBox="1"/>
          <p:nvPr/>
        </p:nvSpPr>
        <p:spPr>
          <a:xfrm>
            <a:off x="1028700" y="9210675"/>
            <a:ext cx="10715773" cy="422221"/>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291B25"/>
                </a:solidFill>
                <a:latin typeface="Arial"/>
                <a:ea typeface="Arial"/>
                <a:cs typeface="Arial"/>
                <a:sym typeface="Arial"/>
              </a:rPr>
              <a:t>40 TLV           120 TVL       160 TVL       240 TVL        288TVL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7"/>
          <p:cNvSpPr/>
          <p:nvPr/>
        </p:nvSpPr>
        <p:spPr>
          <a:xfrm>
            <a:off x="15942766" y="-187677"/>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404" name="Google Shape;404;p27"/>
          <p:cNvSpPr/>
          <p:nvPr/>
        </p:nvSpPr>
        <p:spPr>
          <a:xfrm>
            <a:off x="-582403" y="-187677"/>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405" name="Google Shape;405;p27"/>
          <p:cNvSpPr/>
          <p:nvPr/>
        </p:nvSpPr>
        <p:spPr>
          <a:xfrm>
            <a:off x="2326184" y="0"/>
            <a:ext cx="13635633" cy="10287000"/>
          </a:xfrm>
          <a:custGeom>
            <a:rect b="b" l="l" r="r" t="t"/>
            <a:pathLst>
              <a:path extrusionOk="0" h="10287000" w="13635633">
                <a:moveTo>
                  <a:pt x="0" y="0"/>
                </a:moveTo>
                <a:lnTo>
                  <a:pt x="13635632" y="0"/>
                </a:lnTo>
                <a:lnTo>
                  <a:pt x="13635632" y="10287000"/>
                </a:lnTo>
                <a:lnTo>
                  <a:pt x="0" y="102870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8"/>
          <p:cNvSpPr/>
          <p:nvPr/>
        </p:nvSpPr>
        <p:spPr>
          <a:xfrm>
            <a:off x="15942766" y="-187677"/>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415" name="Google Shape;415;p28"/>
          <p:cNvSpPr/>
          <p:nvPr/>
        </p:nvSpPr>
        <p:spPr>
          <a:xfrm>
            <a:off x="-582403" y="-187677"/>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416" name="Google Shape;416;p28"/>
          <p:cNvSpPr/>
          <p:nvPr/>
        </p:nvSpPr>
        <p:spPr>
          <a:xfrm>
            <a:off x="2326184" y="0"/>
            <a:ext cx="13635633" cy="10287000"/>
          </a:xfrm>
          <a:custGeom>
            <a:rect b="b" l="l" r="r" t="t"/>
            <a:pathLst>
              <a:path extrusionOk="0" h="10287000" w="13635633">
                <a:moveTo>
                  <a:pt x="0" y="0"/>
                </a:moveTo>
                <a:lnTo>
                  <a:pt x="13635632" y="0"/>
                </a:lnTo>
                <a:lnTo>
                  <a:pt x="13635632" y="10287000"/>
                </a:lnTo>
                <a:lnTo>
                  <a:pt x="0" y="10287000"/>
                </a:lnTo>
                <a:lnTo>
                  <a:pt x="0" y="0"/>
                </a:lnTo>
                <a:close/>
              </a:path>
            </a:pathLst>
          </a:custGeom>
          <a:blipFill rotWithShape="1">
            <a:blip r:embed="rId4">
              <a:alphaModFix/>
            </a:blip>
            <a:stretch>
              <a:fillRect b="0" l="0" r="0" t="0"/>
            </a:stretch>
          </a:blipFill>
          <a:ln>
            <a:noFill/>
          </a:ln>
        </p:spPr>
      </p:sp>
      <p:sp>
        <p:nvSpPr>
          <p:cNvPr id="417" name="Google Shape;417;p28"/>
          <p:cNvSpPr/>
          <p:nvPr/>
        </p:nvSpPr>
        <p:spPr>
          <a:xfrm>
            <a:off x="450408" y="2029404"/>
            <a:ext cx="16965702" cy="6228192"/>
          </a:xfrm>
          <a:custGeom>
            <a:rect b="b" l="l" r="r" t="t"/>
            <a:pathLst>
              <a:path extrusionOk="0" h="6228192" w="16965702">
                <a:moveTo>
                  <a:pt x="0" y="0"/>
                </a:moveTo>
                <a:lnTo>
                  <a:pt x="16965702" y="0"/>
                </a:lnTo>
                <a:lnTo>
                  <a:pt x="16965702" y="6228192"/>
                </a:lnTo>
                <a:lnTo>
                  <a:pt x="0" y="6228192"/>
                </a:lnTo>
                <a:lnTo>
                  <a:pt x="0" y="0"/>
                </a:lnTo>
                <a:close/>
              </a:path>
            </a:pathLst>
          </a:custGeom>
          <a:blipFill rotWithShape="1">
            <a:blip r:embed="rId5">
              <a:alphaModFix/>
            </a:blip>
            <a:stretch>
              <a:fillRect b="-87909" l="-18295" r="-88645"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425" name="Shape 425"/>
        <p:cNvGrpSpPr/>
        <p:nvPr/>
      </p:nvGrpSpPr>
      <p:grpSpPr>
        <a:xfrm>
          <a:off x="0" y="0"/>
          <a:ext cx="0" cy="0"/>
          <a:chOff x="0" y="0"/>
          <a:chExt cx="0" cy="0"/>
        </a:xfrm>
      </p:grpSpPr>
      <p:sp>
        <p:nvSpPr>
          <p:cNvPr id="426" name="Google Shape;426;p29"/>
          <p:cNvSpPr/>
          <p:nvPr/>
        </p:nvSpPr>
        <p:spPr>
          <a:xfrm flipH="1" rot="-5400000">
            <a:off x="1357042"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grpSp>
        <p:nvGrpSpPr>
          <p:cNvPr id="427" name="Google Shape;427;p29"/>
          <p:cNvGrpSpPr/>
          <p:nvPr/>
        </p:nvGrpSpPr>
        <p:grpSpPr>
          <a:xfrm>
            <a:off x="866840" y="3372881"/>
            <a:ext cx="7398144" cy="2145389"/>
            <a:chOff x="0" y="0"/>
            <a:chExt cx="2184447" cy="633468"/>
          </a:xfrm>
        </p:grpSpPr>
        <p:sp>
          <p:nvSpPr>
            <p:cNvPr id="428" name="Google Shape;428;p29"/>
            <p:cNvSpPr/>
            <p:nvPr/>
          </p:nvSpPr>
          <p:spPr>
            <a:xfrm>
              <a:off x="0" y="0"/>
              <a:ext cx="2184447" cy="633468"/>
            </a:xfrm>
            <a:custGeom>
              <a:rect b="b" l="l" r="r" t="t"/>
              <a:pathLst>
                <a:path extrusionOk="0" h="633468" w="2184447">
                  <a:moveTo>
                    <a:pt x="53370" y="0"/>
                  </a:moveTo>
                  <a:lnTo>
                    <a:pt x="2131077" y="0"/>
                  </a:lnTo>
                  <a:cubicBezTo>
                    <a:pt x="2145232" y="0"/>
                    <a:pt x="2158807" y="5623"/>
                    <a:pt x="2168815" y="15632"/>
                  </a:cubicBezTo>
                  <a:cubicBezTo>
                    <a:pt x="2178824" y="25640"/>
                    <a:pt x="2184447" y="39215"/>
                    <a:pt x="2184447" y="53370"/>
                  </a:cubicBezTo>
                  <a:lnTo>
                    <a:pt x="2184447" y="580098"/>
                  </a:lnTo>
                  <a:cubicBezTo>
                    <a:pt x="2184447" y="594253"/>
                    <a:pt x="2178824" y="607828"/>
                    <a:pt x="2168815" y="617836"/>
                  </a:cubicBezTo>
                  <a:cubicBezTo>
                    <a:pt x="2158807" y="627845"/>
                    <a:pt x="2145232" y="633468"/>
                    <a:pt x="2131077" y="633468"/>
                  </a:cubicBezTo>
                  <a:lnTo>
                    <a:pt x="53370" y="633468"/>
                  </a:lnTo>
                  <a:cubicBezTo>
                    <a:pt x="23895" y="633468"/>
                    <a:pt x="0" y="609574"/>
                    <a:pt x="0" y="580098"/>
                  </a:cubicBezTo>
                  <a:lnTo>
                    <a:pt x="0" y="53370"/>
                  </a:lnTo>
                  <a:cubicBezTo>
                    <a:pt x="0" y="39215"/>
                    <a:pt x="5623" y="25640"/>
                    <a:pt x="15632" y="15632"/>
                  </a:cubicBezTo>
                  <a:cubicBezTo>
                    <a:pt x="25640" y="5623"/>
                    <a:pt x="39215" y="0"/>
                    <a:pt x="53370" y="0"/>
                  </a:cubicBezTo>
                  <a:close/>
                </a:path>
              </a:pathLst>
            </a:custGeom>
            <a:solidFill>
              <a:srgbClr val="F0FFB2"/>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txBox="1"/>
            <p:nvPr/>
          </p:nvSpPr>
          <p:spPr>
            <a:xfrm>
              <a:off x="0" y="28575"/>
              <a:ext cx="2184447" cy="604893"/>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p29"/>
          <p:cNvGrpSpPr/>
          <p:nvPr/>
        </p:nvGrpSpPr>
        <p:grpSpPr>
          <a:xfrm>
            <a:off x="9585666" y="3408923"/>
            <a:ext cx="6698841" cy="2145389"/>
            <a:chOff x="0" y="0"/>
            <a:chExt cx="1977964" cy="633468"/>
          </a:xfrm>
        </p:grpSpPr>
        <p:sp>
          <p:nvSpPr>
            <p:cNvPr id="431" name="Google Shape;431;p29"/>
            <p:cNvSpPr/>
            <p:nvPr/>
          </p:nvSpPr>
          <p:spPr>
            <a:xfrm>
              <a:off x="0" y="0"/>
              <a:ext cx="1977964" cy="633468"/>
            </a:xfrm>
            <a:custGeom>
              <a:rect b="b" l="l" r="r" t="t"/>
              <a:pathLst>
                <a:path extrusionOk="0" h="633468" w="1977964">
                  <a:moveTo>
                    <a:pt x="58941" y="0"/>
                  </a:moveTo>
                  <a:lnTo>
                    <a:pt x="1919023" y="0"/>
                  </a:lnTo>
                  <a:cubicBezTo>
                    <a:pt x="1934655" y="0"/>
                    <a:pt x="1949647" y="6210"/>
                    <a:pt x="1960700" y="17263"/>
                  </a:cubicBezTo>
                  <a:cubicBezTo>
                    <a:pt x="1971754" y="28317"/>
                    <a:pt x="1977964" y="43309"/>
                    <a:pt x="1977964" y="58941"/>
                  </a:cubicBezTo>
                  <a:lnTo>
                    <a:pt x="1977964" y="574527"/>
                  </a:lnTo>
                  <a:cubicBezTo>
                    <a:pt x="1977964" y="590159"/>
                    <a:pt x="1971754" y="605151"/>
                    <a:pt x="1960700" y="616205"/>
                  </a:cubicBezTo>
                  <a:cubicBezTo>
                    <a:pt x="1949647" y="627258"/>
                    <a:pt x="1934655" y="633468"/>
                    <a:pt x="1919023" y="633468"/>
                  </a:cubicBezTo>
                  <a:lnTo>
                    <a:pt x="58941" y="633468"/>
                  </a:lnTo>
                  <a:cubicBezTo>
                    <a:pt x="43309" y="633468"/>
                    <a:pt x="28317" y="627258"/>
                    <a:pt x="17263" y="616205"/>
                  </a:cubicBezTo>
                  <a:cubicBezTo>
                    <a:pt x="6210" y="605151"/>
                    <a:pt x="0" y="590159"/>
                    <a:pt x="0" y="574527"/>
                  </a:cubicBezTo>
                  <a:lnTo>
                    <a:pt x="0" y="58941"/>
                  </a:lnTo>
                  <a:cubicBezTo>
                    <a:pt x="0" y="43309"/>
                    <a:pt x="6210" y="28317"/>
                    <a:pt x="17263" y="17263"/>
                  </a:cubicBezTo>
                  <a:cubicBezTo>
                    <a:pt x="28317" y="6210"/>
                    <a:pt x="43309" y="0"/>
                    <a:pt x="58941"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txBox="1"/>
            <p:nvPr/>
          </p:nvSpPr>
          <p:spPr>
            <a:xfrm>
              <a:off x="0" y="28575"/>
              <a:ext cx="1977964" cy="604893"/>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3" name="Google Shape;433;p29"/>
          <p:cNvGrpSpPr/>
          <p:nvPr/>
        </p:nvGrpSpPr>
        <p:grpSpPr>
          <a:xfrm>
            <a:off x="9585666" y="5790246"/>
            <a:ext cx="6698841" cy="2145389"/>
            <a:chOff x="0" y="0"/>
            <a:chExt cx="1977964" cy="633468"/>
          </a:xfrm>
        </p:grpSpPr>
        <p:sp>
          <p:nvSpPr>
            <p:cNvPr id="434" name="Google Shape;434;p29"/>
            <p:cNvSpPr/>
            <p:nvPr/>
          </p:nvSpPr>
          <p:spPr>
            <a:xfrm>
              <a:off x="0" y="0"/>
              <a:ext cx="1977964" cy="633468"/>
            </a:xfrm>
            <a:custGeom>
              <a:rect b="b" l="l" r="r" t="t"/>
              <a:pathLst>
                <a:path extrusionOk="0" h="633468" w="1977964">
                  <a:moveTo>
                    <a:pt x="58941" y="0"/>
                  </a:moveTo>
                  <a:lnTo>
                    <a:pt x="1919023" y="0"/>
                  </a:lnTo>
                  <a:cubicBezTo>
                    <a:pt x="1934655" y="0"/>
                    <a:pt x="1949647" y="6210"/>
                    <a:pt x="1960700" y="17263"/>
                  </a:cubicBezTo>
                  <a:cubicBezTo>
                    <a:pt x="1971754" y="28317"/>
                    <a:pt x="1977964" y="43309"/>
                    <a:pt x="1977964" y="58941"/>
                  </a:cubicBezTo>
                  <a:lnTo>
                    <a:pt x="1977964" y="574527"/>
                  </a:lnTo>
                  <a:cubicBezTo>
                    <a:pt x="1977964" y="590159"/>
                    <a:pt x="1971754" y="605151"/>
                    <a:pt x="1960700" y="616205"/>
                  </a:cubicBezTo>
                  <a:cubicBezTo>
                    <a:pt x="1949647" y="627258"/>
                    <a:pt x="1934655" y="633468"/>
                    <a:pt x="1919023" y="633468"/>
                  </a:cubicBezTo>
                  <a:lnTo>
                    <a:pt x="58941" y="633468"/>
                  </a:lnTo>
                  <a:cubicBezTo>
                    <a:pt x="43309" y="633468"/>
                    <a:pt x="28317" y="627258"/>
                    <a:pt x="17263" y="616205"/>
                  </a:cubicBezTo>
                  <a:cubicBezTo>
                    <a:pt x="6210" y="605151"/>
                    <a:pt x="0" y="590159"/>
                    <a:pt x="0" y="574527"/>
                  </a:cubicBezTo>
                  <a:lnTo>
                    <a:pt x="0" y="58941"/>
                  </a:lnTo>
                  <a:cubicBezTo>
                    <a:pt x="0" y="43309"/>
                    <a:pt x="6210" y="28317"/>
                    <a:pt x="17263" y="17263"/>
                  </a:cubicBezTo>
                  <a:cubicBezTo>
                    <a:pt x="28317" y="6210"/>
                    <a:pt x="43309" y="0"/>
                    <a:pt x="58941"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txBox="1"/>
            <p:nvPr/>
          </p:nvSpPr>
          <p:spPr>
            <a:xfrm>
              <a:off x="0" y="28575"/>
              <a:ext cx="1977964" cy="604893"/>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6" name="Google Shape;436;p29"/>
          <p:cNvGrpSpPr/>
          <p:nvPr/>
        </p:nvGrpSpPr>
        <p:grpSpPr>
          <a:xfrm>
            <a:off x="866840" y="5790246"/>
            <a:ext cx="7398144" cy="2145389"/>
            <a:chOff x="0" y="0"/>
            <a:chExt cx="2184447" cy="633468"/>
          </a:xfrm>
        </p:grpSpPr>
        <p:sp>
          <p:nvSpPr>
            <p:cNvPr id="437" name="Google Shape;437;p29"/>
            <p:cNvSpPr/>
            <p:nvPr/>
          </p:nvSpPr>
          <p:spPr>
            <a:xfrm>
              <a:off x="0" y="0"/>
              <a:ext cx="2184447" cy="633468"/>
            </a:xfrm>
            <a:custGeom>
              <a:rect b="b" l="l" r="r" t="t"/>
              <a:pathLst>
                <a:path extrusionOk="0" h="633468" w="2184447">
                  <a:moveTo>
                    <a:pt x="53370" y="0"/>
                  </a:moveTo>
                  <a:lnTo>
                    <a:pt x="2131077" y="0"/>
                  </a:lnTo>
                  <a:cubicBezTo>
                    <a:pt x="2145232" y="0"/>
                    <a:pt x="2158807" y="5623"/>
                    <a:pt x="2168815" y="15632"/>
                  </a:cubicBezTo>
                  <a:cubicBezTo>
                    <a:pt x="2178824" y="25640"/>
                    <a:pt x="2184447" y="39215"/>
                    <a:pt x="2184447" y="53370"/>
                  </a:cubicBezTo>
                  <a:lnTo>
                    <a:pt x="2184447" y="580098"/>
                  </a:lnTo>
                  <a:cubicBezTo>
                    <a:pt x="2184447" y="594253"/>
                    <a:pt x="2178824" y="607828"/>
                    <a:pt x="2168815" y="617836"/>
                  </a:cubicBezTo>
                  <a:cubicBezTo>
                    <a:pt x="2158807" y="627845"/>
                    <a:pt x="2145232" y="633468"/>
                    <a:pt x="2131077" y="633468"/>
                  </a:cubicBezTo>
                  <a:lnTo>
                    <a:pt x="53370" y="633468"/>
                  </a:lnTo>
                  <a:cubicBezTo>
                    <a:pt x="23895" y="633468"/>
                    <a:pt x="0" y="609574"/>
                    <a:pt x="0" y="580098"/>
                  </a:cubicBezTo>
                  <a:lnTo>
                    <a:pt x="0" y="53370"/>
                  </a:lnTo>
                  <a:cubicBezTo>
                    <a:pt x="0" y="39215"/>
                    <a:pt x="5623" y="25640"/>
                    <a:pt x="15632" y="15632"/>
                  </a:cubicBezTo>
                  <a:cubicBezTo>
                    <a:pt x="25640" y="5623"/>
                    <a:pt x="39215" y="0"/>
                    <a:pt x="53370" y="0"/>
                  </a:cubicBezTo>
                  <a:close/>
                </a:path>
              </a:pathLst>
            </a:custGeom>
            <a:solidFill>
              <a:srgbClr val="F0FFB2"/>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txBox="1"/>
            <p:nvPr/>
          </p:nvSpPr>
          <p:spPr>
            <a:xfrm>
              <a:off x="0" y="28575"/>
              <a:ext cx="2184447" cy="604893"/>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9" name="Google Shape;439;p29"/>
          <p:cNvSpPr txBox="1"/>
          <p:nvPr/>
        </p:nvSpPr>
        <p:spPr>
          <a:xfrm>
            <a:off x="3275645" y="3611627"/>
            <a:ext cx="4714974" cy="1616157"/>
          </a:xfrm>
          <a:prstGeom prst="rect">
            <a:avLst/>
          </a:prstGeom>
          <a:noFill/>
          <a:ln>
            <a:noFill/>
          </a:ln>
        </p:spPr>
        <p:txBody>
          <a:bodyPr anchorCtr="0" anchor="t" bIns="0" lIns="0" spcFirstLastPara="1" rIns="0" wrap="square" tIns="0">
            <a:spAutoFit/>
          </a:bodyPr>
          <a:lstStyle/>
          <a:p>
            <a:pPr indent="0" lvl="0" marL="0" marR="0" rtl="0" algn="l">
              <a:lnSpc>
                <a:spcPct val="139995"/>
              </a:lnSpc>
              <a:spcBef>
                <a:spcPts val="0"/>
              </a:spcBef>
              <a:spcAft>
                <a:spcPts val="0"/>
              </a:spcAft>
              <a:buNone/>
            </a:pPr>
            <a:r>
              <a:rPr b="0" i="0" lang="en-US" sz="4638" u="none" cap="none" strike="noStrike">
                <a:solidFill>
                  <a:srgbClr val="291B25"/>
                </a:solidFill>
                <a:latin typeface="Arial"/>
                <a:ea typeface="Arial"/>
                <a:cs typeface="Arial"/>
                <a:sym typeface="Arial"/>
              </a:rPr>
              <a:t>(LP x tHA x BWs)</a:t>
            </a:r>
            <a:endParaRPr/>
          </a:p>
          <a:p>
            <a:pPr indent="0" lvl="0" marL="0" marR="0" rtl="0" algn="l">
              <a:lnSpc>
                <a:spcPct val="139995"/>
              </a:lnSpc>
              <a:spcBef>
                <a:spcPts val="0"/>
              </a:spcBef>
              <a:spcAft>
                <a:spcPts val="0"/>
              </a:spcAft>
              <a:buNone/>
            </a:pPr>
            <a:r>
              <a:rPr b="0" i="0" lang="en-US" sz="4638" u="none" cap="none" strike="noStrike">
                <a:solidFill>
                  <a:srgbClr val="291B25"/>
                </a:solidFill>
                <a:latin typeface="Arial"/>
                <a:ea typeface="Arial"/>
                <a:cs typeface="Arial"/>
                <a:sym typeface="Arial"/>
              </a:rPr>
              <a:t>             AR</a:t>
            </a:r>
            <a:endParaRPr/>
          </a:p>
        </p:txBody>
      </p:sp>
      <p:sp>
        <p:nvSpPr>
          <p:cNvPr id="440" name="Google Shape;440;p29"/>
          <p:cNvSpPr txBox="1"/>
          <p:nvPr/>
        </p:nvSpPr>
        <p:spPr>
          <a:xfrm>
            <a:off x="11608013" y="3647669"/>
            <a:ext cx="4291712" cy="1616157"/>
          </a:xfrm>
          <a:prstGeom prst="rect">
            <a:avLst/>
          </a:prstGeom>
          <a:noFill/>
          <a:ln>
            <a:noFill/>
          </a:ln>
        </p:spPr>
        <p:txBody>
          <a:bodyPr anchorCtr="0" anchor="t" bIns="0" lIns="0" spcFirstLastPara="1" rIns="0" wrap="square" tIns="0">
            <a:spAutoFit/>
          </a:bodyPr>
          <a:lstStyle/>
          <a:p>
            <a:pPr indent="0" lvl="0" marL="0" marR="0" rtl="0" algn="l">
              <a:lnSpc>
                <a:spcPct val="139995"/>
              </a:lnSpc>
              <a:spcBef>
                <a:spcPts val="0"/>
              </a:spcBef>
              <a:spcAft>
                <a:spcPts val="0"/>
              </a:spcAft>
              <a:buNone/>
            </a:pPr>
            <a:r>
              <a:rPr b="0" i="0" lang="en-US" sz="4638" u="none" cap="none" strike="noStrike">
                <a:solidFill>
                  <a:srgbClr val="291B25"/>
                </a:solidFill>
                <a:latin typeface="Arial"/>
                <a:ea typeface="Arial"/>
                <a:cs typeface="Arial"/>
                <a:sym typeface="Arial"/>
              </a:rPr>
              <a:t>(2 x 52.644 x 1)</a:t>
            </a:r>
            <a:endParaRPr/>
          </a:p>
          <a:p>
            <a:pPr indent="0" lvl="0" marL="0" marR="0" rtl="0" algn="l">
              <a:lnSpc>
                <a:spcPct val="139995"/>
              </a:lnSpc>
              <a:spcBef>
                <a:spcPts val="0"/>
              </a:spcBef>
              <a:spcAft>
                <a:spcPts val="0"/>
              </a:spcAft>
              <a:buNone/>
            </a:pPr>
            <a:r>
              <a:rPr b="0" i="0" lang="en-US" sz="4638" u="none" cap="none" strike="noStrike">
                <a:solidFill>
                  <a:srgbClr val="291B25"/>
                </a:solidFill>
                <a:latin typeface="Arial"/>
                <a:ea typeface="Arial"/>
                <a:cs typeface="Arial"/>
                <a:sym typeface="Arial"/>
              </a:rPr>
              <a:t>          1.33</a:t>
            </a:r>
            <a:endParaRPr/>
          </a:p>
        </p:txBody>
      </p:sp>
      <p:cxnSp>
        <p:nvCxnSpPr>
          <p:cNvPr id="441" name="Google Shape;441;p29"/>
          <p:cNvCxnSpPr/>
          <p:nvPr/>
        </p:nvCxnSpPr>
        <p:spPr>
          <a:xfrm>
            <a:off x="3119586" y="4462568"/>
            <a:ext cx="4871034" cy="0"/>
          </a:xfrm>
          <a:prstGeom prst="straightConnector1">
            <a:avLst/>
          </a:prstGeom>
          <a:noFill/>
          <a:ln cap="flat" cmpd="sng" w="38100">
            <a:solidFill>
              <a:srgbClr val="000000"/>
            </a:solidFill>
            <a:prstDash val="solid"/>
            <a:round/>
            <a:headEnd len="sm" w="sm" type="none"/>
            <a:tailEnd len="sm" w="sm" type="none"/>
          </a:ln>
        </p:spPr>
      </p:cxnSp>
      <p:cxnSp>
        <p:nvCxnSpPr>
          <p:cNvPr id="442" name="Google Shape;442;p29"/>
          <p:cNvCxnSpPr/>
          <p:nvPr/>
        </p:nvCxnSpPr>
        <p:spPr>
          <a:xfrm flipH="1" rot="10800000">
            <a:off x="11703263" y="4481618"/>
            <a:ext cx="4046448" cy="16992"/>
          </a:xfrm>
          <a:prstGeom prst="straightConnector1">
            <a:avLst/>
          </a:prstGeom>
          <a:noFill/>
          <a:ln cap="flat" cmpd="sng" w="38100">
            <a:solidFill>
              <a:srgbClr val="000000"/>
            </a:solidFill>
            <a:prstDash val="solid"/>
            <a:round/>
            <a:headEnd len="sm" w="sm" type="none"/>
            <a:tailEnd len="sm" w="sm" type="none"/>
          </a:ln>
        </p:spPr>
      </p:cxnSp>
      <p:sp>
        <p:nvSpPr>
          <p:cNvPr id="443" name="Google Shape;443;p29"/>
          <p:cNvSpPr txBox="1"/>
          <p:nvPr/>
        </p:nvSpPr>
        <p:spPr>
          <a:xfrm>
            <a:off x="2225700" y="295275"/>
            <a:ext cx="12987095"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RESOLUTION</a:t>
            </a:r>
            <a:endParaRPr/>
          </a:p>
        </p:txBody>
      </p:sp>
      <p:sp>
        <p:nvSpPr>
          <p:cNvPr id="444" name="Google Shape;444;p29"/>
          <p:cNvSpPr txBox="1"/>
          <p:nvPr/>
        </p:nvSpPr>
        <p:spPr>
          <a:xfrm>
            <a:off x="1080234" y="4023688"/>
            <a:ext cx="2039352" cy="792035"/>
          </a:xfrm>
          <a:prstGeom prst="rect">
            <a:avLst/>
          </a:prstGeom>
          <a:noFill/>
          <a:ln>
            <a:noFill/>
          </a:ln>
        </p:spPr>
        <p:txBody>
          <a:bodyPr anchorCtr="0" anchor="t" bIns="0" lIns="0" spcFirstLastPara="1" rIns="0" wrap="square" tIns="0">
            <a:spAutoFit/>
          </a:bodyPr>
          <a:lstStyle/>
          <a:p>
            <a:pPr indent="0" lvl="0" marL="0" marR="0" rtl="0" algn="l">
              <a:lnSpc>
                <a:spcPct val="139995"/>
              </a:lnSpc>
              <a:spcBef>
                <a:spcPts val="0"/>
              </a:spcBef>
              <a:spcAft>
                <a:spcPts val="0"/>
              </a:spcAft>
              <a:buNone/>
            </a:pPr>
            <a:r>
              <a:rPr b="0" i="0" lang="en-US" sz="4638" u="none" cap="none" strike="noStrike">
                <a:solidFill>
                  <a:srgbClr val="291B25"/>
                </a:solidFill>
                <a:latin typeface="Arial"/>
                <a:ea typeface="Arial"/>
                <a:cs typeface="Arial"/>
                <a:sym typeface="Arial"/>
              </a:rPr>
              <a:t>TVL = </a:t>
            </a:r>
            <a:endParaRPr/>
          </a:p>
        </p:txBody>
      </p:sp>
      <p:sp>
        <p:nvSpPr>
          <p:cNvPr id="445" name="Google Shape;445;p29"/>
          <p:cNvSpPr txBox="1"/>
          <p:nvPr/>
        </p:nvSpPr>
        <p:spPr>
          <a:xfrm>
            <a:off x="9799059" y="4059730"/>
            <a:ext cx="2039352" cy="792035"/>
          </a:xfrm>
          <a:prstGeom prst="rect">
            <a:avLst/>
          </a:prstGeom>
          <a:noFill/>
          <a:ln>
            <a:noFill/>
          </a:ln>
        </p:spPr>
        <p:txBody>
          <a:bodyPr anchorCtr="0" anchor="t" bIns="0" lIns="0" spcFirstLastPara="1" rIns="0" wrap="square" tIns="0">
            <a:spAutoFit/>
          </a:bodyPr>
          <a:lstStyle/>
          <a:p>
            <a:pPr indent="0" lvl="0" marL="0" marR="0" rtl="0" algn="l">
              <a:lnSpc>
                <a:spcPct val="139995"/>
              </a:lnSpc>
              <a:spcBef>
                <a:spcPts val="0"/>
              </a:spcBef>
              <a:spcAft>
                <a:spcPts val="0"/>
              </a:spcAft>
              <a:buNone/>
            </a:pPr>
            <a:r>
              <a:rPr b="0" i="0" lang="en-US" sz="4638" u="none" cap="none" strike="noStrike">
                <a:solidFill>
                  <a:srgbClr val="291B25"/>
                </a:solidFill>
                <a:latin typeface="Arial"/>
                <a:ea typeface="Arial"/>
                <a:cs typeface="Arial"/>
                <a:sym typeface="Arial"/>
              </a:rPr>
              <a:t>TVL = </a:t>
            </a:r>
            <a:endParaRPr/>
          </a:p>
        </p:txBody>
      </p:sp>
      <p:sp>
        <p:nvSpPr>
          <p:cNvPr id="446" name="Google Shape;446;p29"/>
          <p:cNvSpPr txBox="1"/>
          <p:nvPr/>
        </p:nvSpPr>
        <p:spPr>
          <a:xfrm>
            <a:off x="9585666" y="5954088"/>
            <a:ext cx="6698841" cy="181102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291B25"/>
                </a:solidFill>
                <a:latin typeface="Arial"/>
                <a:ea typeface="Arial"/>
                <a:cs typeface="Arial"/>
                <a:sym typeface="Arial"/>
              </a:rPr>
              <a:t>78.983 TVL per 1 MHz of bandwidth</a:t>
            </a:r>
            <a:endParaRPr/>
          </a:p>
        </p:txBody>
      </p:sp>
      <p:sp>
        <p:nvSpPr>
          <p:cNvPr id="447" name="Google Shape;447;p29"/>
          <p:cNvSpPr txBox="1"/>
          <p:nvPr/>
        </p:nvSpPr>
        <p:spPr>
          <a:xfrm>
            <a:off x="227812" y="9587607"/>
            <a:ext cx="14432123" cy="46481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700" u="none" cap="none" strike="noStrike">
                <a:solidFill>
                  <a:srgbClr val="291B25"/>
                </a:solidFill>
                <a:latin typeface="Arial"/>
                <a:ea typeface="Arial"/>
                <a:cs typeface="Arial"/>
                <a:sym typeface="Arial"/>
              </a:rPr>
              <a:t>https://www.causewaysecuritysolutions.com/resolution-calculated-tv-lines.html</a:t>
            </a:r>
            <a:endParaRPr/>
          </a:p>
        </p:txBody>
      </p:sp>
      <p:sp>
        <p:nvSpPr>
          <p:cNvPr id="448" name="Google Shape;448;p29"/>
          <p:cNvSpPr txBox="1"/>
          <p:nvPr/>
        </p:nvSpPr>
        <p:spPr>
          <a:xfrm>
            <a:off x="1405173" y="6005816"/>
            <a:ext cx="6175897" cy="1676148"/>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2408" u="none" cap="none" strike="noStrike">
                <a:solidFill>
                  <a:srgbClr val="291B25"/>
                </a:solidFill>
                <a:latin typeface="Arial"/>
                <a:ea typeface="Arial"/>
                <a:cs typeface="Arial"/>
                <a:sym typeface="Arial"/>
              </a:rPr>
              <a:t>tHA = 52 + (59/90) microseconds</a:t>
            </a:r>
            <a:endParaRPr/>
          </a:p>
          <a:p>
            <a:pPr indent="0" lvl="0" marL="0" marR="0" rtl="0" algn="l">
              <a:lnSpc>
                <a:spcPct val="139991"/>
              </a:lnSpc>
              <a:spcBef>
                <a:spcPts val="0"/>
              </a:spcBef>
              <a:spcAft>
                <a:spcPts val="0"/>
              </a:spcAft>
              <a:buNone/>
            </a:pPr>
            <a:r>
              <a:rPr b="0" i="0" lang="en-US" sz="2408" u="none" cap="none" strike="noStrike">
                <a:solidFill>
                  <a:srgbClr val="291B25"/>
                </a:solidFill>
                <a:latin typeface="Arial"/>
                <a:ea typeface="Arial"/>
                <a:cs typeface="Arial"/>
                <a:sym typeface="Arial"/>
              </a:rPr>
              <a:t>BWs = Signal bandwidth (in MHz)</a:t>
            </a:r>
            <a:endParaRPr/>
          </a:p>
          <a:p>
            <a:pPr indent="0" lvl="0" marL="0" marR="0" rtl="0" algn="l">
              <a:lnSpc>
                <a:spcPct val="139991"/>
              </a:lnSpc>
              <a:spcBef>
                <a:spcPts val="0"/>
              </a:spcBef>
              <a:spcAft>
                <a:spcPts val="0"/>
              </a:spcAft>
              <a:buNone/>
            </a:pPr>
            <a:r>
              <a:rPr b="0" i="0" lang="en-US" sz="2408" u="none" cap="none" strike="noStrike">
                <a:solidFill>
                  <a:srgbClr val="291B25"/>
                </a:solidFill>
                <a:latin typeface="Arial"/>
                <a:ea typeface="Arial"/>
                <a:cs typeface="Arial"/>
                <a:sym typeface="Arial"/>
              </a:rPr>
              <a:t>AR = Aspect Ration = 4:3 = 1.33</a:t>
            </a:r>
            <a:endParaRPr/>
          </a:p>
          <a:p>
            <a:pPr indent="0" lvl="0" marL="0" marR="0" rtl="0" algn="l">
              <a:lnSpc>
                <a:spcPct val="139991"/>
              </a:lnSpc>
              <a:spcBef>
                <a:spcPts val="0"/>
              </a:spcBef>
              <a:spcAft>
                <a:spcPts val="0"/>
              </a:spcAft>
              <a:buNone/>
            </a:pPr>
            <a:r>
              <a:rPr b="0" i="0" lang="en-US" sz="2408" u="none" cap="none" strike="noStrike">
                <a:solidFill>
                  <a:srgbClr val="291B25"/>
                </a:solidFill>
                <a:latin typeface="Arial"/>
                <a:ea typeface="Arial"/>
                <a:cs typeface="Arial"/>
                <a:sym typeface="Arial"/>
              </a:rPr>
              <a:t>LP = Line pairs per cycle =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456" name="Shape 456"/>
        <p:cNvGrpSpPr/>
        <p:nvPr/>
      </p:nvGrpSpPr>
      <p:grpSpPr>
        <a:xfrm>
          <a:off x="0" y="0"/>
          <a:ext cx="0" cy="0"/>
          <a:chOff x="0" y="0"/>
          <a:chExt cx="0" cy="0"/>
        </a:xfrm>
      </p:grpSpPr>
      <p:sp>
        <p:nvSpPr>
          <p:cNvPr id="457" name="Google Shape;457;p30"/>
          <p:cNvSpPr/>
          <p:nvPr/>
        </p:nvSpPr>
        <p:spPr>
          <a:xfrm flipH="1" rot="-5400000">
            <a:off x="1357042"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sp>
        <p:nvSpPr>
          <p:cNvPr id="458" name="Google Shape;458;p30"/>
          <p:cNvSpPr txBox="1"/>
          <p:nvPr/>
        </p:nvSpPr>
        <p:spPr>
          <a:xfrm>
            <a:off x="2225700" y="295275"/>
            <a:ext cx="12987095"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RESOLUTION</a:t>
            </a:r>
            <a:endParaRPr/>
          </a:p>
        </p:txBody>
      </p:sp>
      <p:graphicFrame>
        <p:nvGraphicFramePr>
          <p:cNvPr id="459" name="Google Shape;459;p30"/>
          <p:cNvGraphicFramePr/>
          <p:nvPr/>
        </p:nvGraphicFramePr>
        <p:xfrm>
          <a:off x="0" y="2122740"/>
          <a:ext cx="3000000" cy="3000000"/>
        </p:xfrm>
        <a:graphic>
          <a:graphicData uri="http://schemas.openxmlformats.org/drawingml/2006/table">
            <a:tbl>
              <a:tblPr>
                <a:noFill/>
                <a:tableStyleId>{0D3C5A86-81CA-404B-8186-81DD84D5FDB7}</a:tableStyleId>
              </a:tblPr>
              <a:tblGrid>
                <a:gridCol w="4119775"/>
                <a:gridCol w="2596300"/>
                <a:gridCol w="2596300"/>
                <a:gridCol w="2596300"/>
                <a:gridCol w="2596300"/>
                <a:gridCol w="2596300"/>
              </a:tblGrid>
              <a:tr h="1468550">
                <a:tc>
                  <a:txBody>
                    <a:bodyPr/>
                    <a:lstStyle/>
                    <a:p>
                      <a:pPr indent="0" lvl="0" marL="0" marR="0" rtl="0" algn="ctr">
                        <a:lnSpc>
                          <a:spcPct val="140000"/>
                        </a:lnSpc>
                        <a:spcBef>
                          <a:spcPts val="0"/>
                        </a:spcBef>
                        <a:spcAft>
                          <a:spcPts val="0"/>
                        </a:spcAft>
                        <a:buNone/>
                      </a:pPr>
                      <a:r>
                        <a:rPr b="1" lang="en-US" sz="3000" u="none" cap="none" strike="noStrike">
                          <a:solidFill>
                            <a:srgbClr val="000000"/>
                          </a:solidFill>
                          <a:latin typeface="Rubik"/>
                          <a:ea typeface="Rubik"/>
                          <a:cs typeface="Rubik"/>
                          <a:sym typeface="Rubik"/>
                        </a:rPr>
                        <a:t>FORMAT</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Rubik"/>
                          <a:ea typeface="Rubik"/>
                          <a:cs typeface="Rubik"/>
                          <a:sym typeface="Rubik"/>
                        </a:rPr>
                        <a:t>Broadcast NTSC</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Rubik"/>
                          <a:ea typeface="Rubik"/>
                          <a:cs typeface="Rubik"/>
                          <a:sym typeface="Rubik"/>
                        </a:rPr>
                        <a:t>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Rubik"/>
                          <a:ea typeface="Rubik"/>
                          <a:cs typeface="Rubik"/>
                          <a:sym typeface="Rubik"/>
                        </a:rPr>
                        <a:t>SVHS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Rubik"/>
                          <a:ea typeface="Rubik"/>
                          <a:cs typeface="Rubik"/>
                          <a:sym typeface="Rubik"/>
                        </a:rPr>
                        <a:t>U-matic</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Rubik"/>
                          <a:ea typeface="Rubik"/>
                          <a:cs typeface="Rubik"/>
                          <a:sym typeface="Rubik"/>
                        </a:rPr>
                        <a:t>U-matic SP</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2237750">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Rubik"/>
                          <a:ea typeface="Rubik"/>
                          <a:cs typeface="Rubik"/>
                          <a:sym typeface="Rubik"/>
                        </a:rPr>
                        <a:t>TOTAL VERTICAL LINES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336</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240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420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250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330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2237750">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Rubik"/>
                          <a:ea typeface="Rubik"/>
                          <a:cs typeface="Rubik"/>
                          <a:sym typeface="Rubik"/>
                        </a:rPr>
                        <a:t>TOTAL PICTURE HEIGHT</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448</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320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560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333</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440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2237750">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Rubik"/>
                          <a:ea typeface="Rubik"/>
                          <a:cs typeface="Rubik"/>
                          <a:sym typeface="Rubik"/>
                        </a:rPr>
                        <a:t>LUMA CARRIER</a:t>
                      </a:r>
                      <a:endParaRPr sz="1100" u="none" cap="none" strike="noStrike"/>
                    </a:p>
                    <a:p>
                      <a:pPr indent="0" lvl="0" marL="0" marR="0" rtl="0" algn="ctr">
                        <a:lnSpc>
                          <a:spcPct val="140013"/>
                        </a:lnSpc>
                        <a:spcBef>
                          <a:spcPts val="0"/>
                        </a:spcBef>
                        <a:spcAft>
                          <a:spcPts val="0"/>
                        </a:spcAft>
                        <a:buNone/>
                      </a:pPr>
                      <a:r>
                        <a:rPr b="1" lang="en-US" sz="2999" u="none" cap="none" strike="noStrike">
                          <a:solidFill>
                            <a:srgbClr val="000000"/>
                          </a:solidFill>
                          <a:latin typeface="Rubik"/>
                          <a:ea typeface="Rubik"/>
                          <a:cs typeface="Rubik"/>
                          <a:sym typeface="Rubik"/>
                        </a:rPr>
                        <a:t>FREQUENCY</a:t>
                      </a:r>
                      <a:endParaRPr/>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4.25 MHz</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3.04 MHz</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5.03 MHz</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3.58 MHz</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3"/>
                        </a:lnSpc>
                        <a:spcBef>
                          <a:spcPts val="0"/>
                        </a:spcBef>
                        <a:spcAft>
                          <a:spcPts val="0"/>
                        </a:spcAft>
                        <a:buNone/>
                      </a:pPr>
                      <a:r>
                        <a:rPr lang="en-US" sz="2899" u="none" cap="none" strike="noStrike">
                          <a:solidFill>
                            <a:srgbClr val="000000"/>
                          </a:solidFill>
                          <a:latin typeface="Rubik"/>
                          <a:ea typeface="Rubik"/>
                          <a:cs typeface="Rubik"/>
                          <a:sym typeface="Rubik"/>
                        </a:rPr>
                        <a:t>4.2 MHz</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467" name="Shape 467"/>
        <p:cNvGrpSpPr/>
        <p:nvPr/>
      </p:nvGrpSpPr>
      <p:grpSpPr>
        <a:xfrm>
          <a:off x="0" y="0"/>
          <a:ext cx="0" cy="0"/>
          <a:chOff x="0" y="0"/>
          <a:chExt cx="0" cy="0"/>
        </a:xfrm>
      </p:grpSpPr>
      <p:sp>
        <p:nvSpPr>
          <p:cNvPr id="468" name="Google Shape;468;p31"/>
          <p:cNvSpPr/>
          <p:nvPr/>
        </p:nvSpPr>
        <p:spPr>
          <a:xfrm flipH="1" rot="-5400000">
            <a:off x="1357042"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grpSp>
        <p:nvGrpSpPr>
          <p:cNvPr id="469" name="Google Shape;469;p31"/>
          <p:cNvGrpSpPr/>
          <p:nvPr/>
        </p:nvGrpSpPr>
        <p:grpSpPr>
          <a:xfrm>
            <a:off x="434553" y="2361299"/>
            <a:ext cx="8068069" cy="7791168"/>
            <a:chOff x="0" y="0"/>
            <a:chExt cx="2124923" cy="2051995"/>
          </a:xfrm>
        </p:grpSpPr>
        <p:sp>
          <p:nvSpPr>
            <p:cNvPr id="470" name="Google Shape;470;p31"/>
            <p:cNvSpPr/>
            <p:nvPr/>
          </p:nvSpPr>
          <p:spPr>
            <a:xfrm>
              <a:off x="0" y="0"/>
              <a:ext cx="2124923" cy="2051995"/>
            </a:xfrm>
            <a:custGeom>
              <a:rect b="b" l="l" r="r" t="t"/>
              <a:pathLst>
                <a:path extrusionOk="0" h="2051995" w="2124923">
                  <a:moveTo>
                    <a:pt x="48938" y="0"/>
                  </a:moveTo>
                  <a:lnTo>
                    <a:pt x="2075985" y="0"/>
                  </a:lnTo>
                  <a:cubicBezTo>
                    <a:pt x="2088964" y="0"/>
                    <a:pt x="2101412" y="5156"/>
                    <a:pt x="2110590" y="14334"/>
                  </a:cubicBezTo>
                  <a:cubicBezTo>
                    <a:pt x="2119767" y="23511"/>
                    <a:pt x="2124923" y="35959"/>
                    <a:pt x="2124923" y="48938"/>
                  </a:cubicBezTo>
                  <a:lnTo>
                    <a:pt x="2124923" y="2003057"/>
                  </a:lnTo>
                  <a:cubicBezTo>
                    <a:pt x="2124923" y="2016036"/>
                    <a:pt x="2119767" y="2028484"/>
                    <a:pt x="2110590" y="2037661"/>
                  </a:cubicBezTo>
                  <a:cubicBezTo>
                    <a:pt x="2101412" y="2046839"/>
                    <a:pt x="2088964" y="2051995"/>
                    <a:pt x="2075985" y="2051995"/>
                  </a:cubicBezTo>
                  <a:lnTo>
                    <a:pt x="48938" y="2051995"/>
                  </a:lnTo>
                  <a:cubicBezTo>
                    <a:pt x="35959" y="2051995"/>
                    <a:pt x="23511" y="2046839"/>
                    <a:pt x="14334" y="2037661"/>
                  </a:cubicBezTo>
                  <a:cubicBezTo>
                    <a:pt x="5156" y="2028484"/>
                    <a:pt x="0" y="2016036"/>
                    <a:pt x="0" y="2003057"/>
                  </a:cubicBezTo>
                  <a:lnTo>
                    <a:pt x="0" y="48938"/>
                  </a:lnTo>
                  <a:cubicBezTo>
                    <a:pt x="0" y="35959"/>
                    <a:pt x="5156" y="23511"/>
                    <a:pt x="14334" y="14334"/>
                  </a:cubicBezTo>
                  <a:cubicBezTo>
                    <a:pt x="23511" y="5156"/>
                    <a:pt x="35959" y="0"/>
                    <a:pt x="48938"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txBox="1"/>
            <p:nvPr/>
          </p:nvSpPr>
          <p:spPr>
            <a:xfrm>
              <a:off x="0" y="28575"/>
              <a:ext cx="2124923" cy="202342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2620" u="none" cap="none" strike="noStrike">
                  <a:solidFill>
                    <a:srgbClr val="FFFFFF"/>
                  </a:solidFill>
                  <a:latin typeface="Arimo"/>
                  <a:ea typeface="Arimo"/>
                  <a:cs typeface="Arimo"/>
                  <a:sym typeface="Arimo"/>
                </a:rPr>
                <a:t>sd</a:t>
              </a:r>
              <a:endParaRPr/>
            </a:p>
          </p:txBody>
        </p:sp>
      </p:grpSp>
      <p:grpSp>
        <p:nvGrpSpPr>
          <p:cNvPr id="472" name="Google Shape;472;p31"/>
          <p:cNvGrpSpPr/>
          <p:nvPr/>
        </p:nvGrpSpPr>
        <p:grpSpPr>
          <a:xfrm>
            <a:off x="8826353" y="2361299"/>
            <a:ext cx="8068069" cy="7791168"/>
            <a:chOff x="0" y="0"/>
            <a:chExt cx="2124923" cy="2051995"/>
          </a:xfrm>
        </p:grpSpPr>
        <p:sp>
          <p:nvSpPr>
            <p:cNvPr id="473" name="Google Shape;473;p31"/>
            <p:cNvSpPr/>
            <p:nvPr/>
          </p:nvSpPr>
          <p:spPr>
            <a:xfrm>
              <a:off x="0" y="0"/>
              <a:ext cx="2124923" cy="2051995"/>
            </a:xfrm>
            <a:custGeom>
              <a:rect b="b" l="l" r="r" t="t"/>
              <a:pathLst>
                <a:path extrusionOk="0" h="2051995" w="2124923">
                  <a:moveTo>
                    <a:pt x="48938" y="0"/>
                  </a:moveTo>
                  <a:lnTo>
                    <a:pt x="2075985" y="0"/>
                  </a:lnTo>
                  <a:cubicBezTo>
                    <a:pt x="2088964" y="0"/>
                    <a:pt x="2101412" y="5156"/>
                    <a:pt x="2110590" y="14334"/>
                  </a:cubicBezTo>
                  <a:cubicBezTo>
                    <a:pt x="2119767" y="23511"/>
                    <a:pt x="2124923" y="35959"/>
                    <a:pt x="2124923" y="48938"/>
                  </a:cubicBezTo>
                  <a:lnTo>
                    <a:pt x="2124923" y="2003057"/>
                  </a:lnTo>
                  <a:cubicBezTo>
                    <a:pt x="2124923" y="2016036"/>
                    <a:pt x="2119767" y="2028484"/>
                    <a:pt x="2110590" y="2037661"/>
                  </a:cubicBezTo>
                  <a:cubicBezTo>
                    <a:pt x="2101412" y="2046839"/>
                    <a:pt x="2088964" y="2051995"/>
                    <a:pt x="2075985" y="2051995"/>
                  </a:cubicBezTo>
                  <a:lnTo>
                    <a:pt x="48938" y="2051995"/>
                  </a:lnTo>
                  <a:cubicBezTo>
                    <a:pt x="35959" y="2051995"/>
                    <a:pt x="23511" y="2046839"/>
                    <a:pt x="14334" y="2037661"/>
                  </a:cubicBezTo>
                  <a:cubicBezTo>
                    <a:pt x="5156" y="2028484"/>
                    <a:pt x="0" y="2016036"/>
                    <a:pt x="0" y="2003057"/>
                  </a:cubicBezTo>
                  <a:lnTo>
                    <a:pt x="0" y="48938"/>
                  </a:lnTo>
                  <a:cubicBezTo>
                    <a:pt x="0" y="35959"/>
                    <a:pt x="5156" y="23511"/>
                    <a:pt x="14334" y="14334"/>
                  </a:cubicBezTo>
                  <a:cubicBezTo>
                    <a:pt x="23511" y="5156"/>
                    <a:pt x="35959" y="0"/>
                    <a:pt x="48938" y="0"/>
                  </a:cubicBezTo>
                  <a:close/>
                </a:path>
              </a:pathLst>
            </a:custGeom>
            <a:solidFill>
              <a:srgbClr val="F0FFB2"/>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txBox="1"/>
            <p:nvPr/>
          </p:nvSpPr>
          <p:spPr>
            <a:xfrm>
              <a:off x="0" y="28575"/>
              <a:ext cx="2124923" cy="2023420"/>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5" name="Google Shape;475;p31"/>
          <p:cNvGrpSpPr/>
          <p:nvPr/>
        </p:nvGrpSpPr>
        <p:grpSpPr>
          <a:xfrm>
            <a:off x="1002482" y="3792699"/>
            <a:ext cx="6932211" cy="6189022"/>
            <a:chOff x="0" y="0"/>
            <a:chExt cx="9242948" cy="8252030"/>
          </a:xfrm>
        </p:grpSpPr>
        <p:sp>
          <p:nvSpPr>
            <p:cNvPr id="476" name="Google Shape;476;p31"/>
            <p:cNvSpPr/>
            <p:nvPr/>
          </p:nvSpPr>
          <p:spPr>
            <a:xfrm>
              <a:off x="0" y="0"/>
              <a:ext cx="9242948" cy="6258576"/>
            </a:xfrm>
            <a:custGeom>
              <a:rect b="b" l="l" r="r" t="t"/>
              <a:pathLst>
                <a:path extrusionOk="0" h="6258576" w="9242948">
                  <a:moveTo>
                    <a:pt x="0" y="0"/>
                  </a:moveTo>
                  <a:lnTo>
                    <a:pt x="9242948" y="0"/>
                  </a:lnTo>
                  <a:lnTo>
                    <a:pt x="9242948" y="6258576"/>
                  </a:lnTo>
                  <a:lnTo>
                    <a:pt x="0" y="6258576"/>
                  </a:lnTo>
                  <a:lnTo>
                    <a:pt x="0" y="0"/>
                  </a:lnTo>
                  <a:close/>
                </a:path>
              </a:pathLst>
            </a:custGeom>
            <a:blipFill rotWithShape="1">
              <a:blip r:embed="rId4">
                <a:alphaModFix/>
              </a:blip>
              <a:stretch>
                <a:fillRect b="-69865" l="0" r="-209" t="0"/>
              </a:stretch>
            </a:blipFill>
            <a:ln>
              <a:noFill/>
            </a:ln>
          </p:spPr>
        </p:sp>
        <p:sp>
          <p:nvSpPr>
            <p:cNvPr id="477" name="Google Shape;477;p31"/>
            <p:cNvSpPr/>
            <p:nvPr/>
          </p:nvSpPr>
          <p:spPr>
            <a:xfrm>
              <a:off x="0" y="3857237"/>
              <a:ext cx="9242948" cy="4394793"/>
            </a:xfrm>
            <a:custGeom>
              <a:rect b="b" l="l" r="r" t="t"/>
              <a:pathLst>
                <a:path extrusionOk="0" h="4394793" w="9242948">
                  <a:moveTo>
                    <a:pt x="0" y="0"/>
                  </a:moveTo>
                  <a:lnTo>
                    <a:pt x="9242948" y="0"/>
                  </a:lnTo>
                  <a:lnTo>
                    <a:pt x="9242948" y="4394794"/>
                  </a:lnTo>
                  <a:lnTo>
                    <a:pt x="0" y="4394794"/>
                  </a:lnTo>
                  <a:lnTo>
                    <a:pt x="0" y="0"/>
                  </a:lnTo>
                  <a:close/>
                </a:path>
              </a:pathLst>
            </a:custGeom>
            <a:blipFill rotWithShape="1">
              <a:blip r:embed="rId4">
                <a:alphaModFix/>
              </a:blip>
              <a:stretch>
                <a:fillRect b="-115" l="0" r="0" t="-141266"/>
              </a:stretch>
            </a:blipFill>
            <a:ln>
              <a:noFill/>
            </a:ln>
          </p:spPr>
        </p:sp>
      </p:grpSp>
      <p:grpSp>
        <p:nvGrpSpPr>
          <p:cNvPr id="478" name="Google Shape;478;p31"/>
          <p:cNvGrpSpPr/>
          <p:nvPr/>
        </p:nvGrpSpPr>
        <p:grpSpPr>
          <a:xfrm>
            <a:off x="9797371" y="2533107"/>
            <a:ext cx="6126034" cy="1259593"/>
            <a:chOff x="0" y="0"/>
            <a:chExt cx="1801745" cy="370462"/>
          </a:xfrm>
        </p:grpSpPr>
        <p:sp>
          <p:nvSpPr>
            <p:cNvPr id="479" name="Google Shape;479;p31"/>
            <p:cNvSpPr/>
            <p:nvPr/>
          </p:nvSpPr>
          <p:spPr>
            <a:xfrm>
              <a:off x="0" y="0"/>
              <a:ext cx="1801745" cy="370462"/>
            </a:xfrm>
            <a:custGeom>
              <a:rect b="b" l="l" r="r" t="t"/>
              <a:pathLst>
                <a:path extrusionOk="0" h="370462" w="1801745">
                  <a:moveTo>
                    <a:pt x="64452" y="0"/>
                  </a:moveTo>
                  <a:lnTo>
                    <a:pt x="1737293" y="0"/>
                  </a:lnTo>
                  <a:cubicBezTo>
                    <a:pt x="1772889" y="0"/>
                    <a:pt x="1801745" y="28856"/>
                    <a:pt x="1801745" y="64452"/>
                  </a:cubicBezTo>
                  <a:lnTo>
                    <a:pt x="1801745" y="306010"/>
                  </a:lnTo>
                  <a:cubicBezTo>
                    <a:pt x="1801745" y="323104"/>
                    <a:pt x="1794955" y="339497"/>
                    <a:pt x="1782868" y="351585"/>
                  </a:cubicBezTo>
                  <a:cubicBezTo>
                    <a:pt x="1770780" y="363672"/>
                    <a:pt x="1754387" y="370462"/>
                    <a:pt x="1737293" y="370462"/>
                  </a:cubicBezTo>
                  <a:lnTo>
                    <a:pt x="64452" y="370462"/>
                  </a:lnTo>
                  <a:cubicBezTo>
                    <a:pt x="28856" y="370462"/>
                    <a:pt x="0" y="341606"/>
                    <a:pt x="0" y="306010"/>
                  </a:cubicBezTo>
                  <a:lnTo>
                    <a:pt x="0" y="64452"/>
                  </a:lnTo>
                  <a:cubicBezTo>
                    <a:pt x="0" y="28856"/>
                    <a:pt x="28856" y="0"/>
                    <a:pt x="64452"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txBox="1"/>
            <p:nvPr/>
          </p:nvSpPr>
          <p:spPr>
            <a:xfrm>
              <a:off x="0" y="66675"/>
              <a:ext cx="1801745" cy="303787"/>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Lost Detail</a:t>
              </a:r>
              <a:endParaRPr/>
            </a:p>
          </p:txBody>
        </p:sp>
      </p:grpSp>
      <p:grpSp>
        <p:nvGrpSpPr>
          <p:cNvPr id="481" name="Google Shape;481;p31"/>
          <p:cNvGrpSpPr/>
          <p:nvPr/>
        </p:nvGrpSpPr>
        <p:grpSpPr>
          <a:xfrm>
            <a:off x="1430739" y="2495007"/>
            <a:ext cx="6126034" cy="1259593"/>
            <a:chOff x="0" y="0"/>
            <a:chExt cx="1801745" cy="370462"/>
          </a:xfrm>
        </p:grpSpPr>
        <p:sp>
          <p:nvSpPr>
            <p:cNvPr id="482" name="Google Shape;482;p31"/>
            <p:cNvSpPr/>
            <p:nvPr/>
          </p:nvSpPr>
          <p:spPr>
            <a:xfrm>
              <a:off x="0" y="0"/>
              <a:ext cx="1801745" cy="370462"/>
            </a:xfrm>
            <a:custGeom>
              <a:rect b="b" l="l" r="r" t="t"/>
              <a:pathLst>
                <a:path extrusionOk="0" h="370462" w="1801745">
                  <a:moveTo>
                    <a:pt x="64452" y="0"/>
                  </a:moveTo>
                  <a:lnTo>
                    <a:pt x="1737293" y="0"/>
                  </a:lnTo>
                  <a:cubicBezTo>
                    <a:pt x="1772889" y="0"/>
                    <a:pt x="1801745" y="28856"/>
                    <a:pt x="1801745" y="64452"/>
                  </a:cubicBezTo>
                  <a:lnTo>
                    <a:pt x="1801745" y="306010"/>
                  </a:lnTo>
                  <a:cubicBezTo>
                    <a:pt x="1801745" y="323104"/>
                    <a:pt x="1794955" y="339497"/>
                    <a:pt x="1782868" y="351585"/>
                  </a:cubicBezTo>
                  <a:cubicBezTo>
                    <a:pt x="1770780" y="363672"/>
                    <a:pt x="1754387" y="370462"/>
                    <a:pt x="1737293" y="370462"/>
                  </a:cubicBezTo>
                  <a:lnTo>
                    <a:pt x="64452" y="370462"/>
                  </a:lnTo>
                  <a:cubicBezTo>
                    <a:pt x="28856" y="370462"/>
                    <a:pt x="0" y="341606"/>
                    <a:pt x="0" y="306010"/>
                  </a:cubicBezTo>
                  <a:lnTo>
                    <a:pt x="0" y="64452"/>
                  </a:lnTo>
                  <a:cubicBezTo>
                    <a:pt x="0" y="28856"/>
                    <a:pt x="28856" y="0"/>
                    <a:pt x="64452"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txBox="1"/>
            <p:nvPr/>
          </p:nvSpPr>
          <p:spPr>
            <a:xfrm>
              <a:off x="0" y="66675"/>
              <a:ext cx="1801745" cy="303787"/>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Moiré</a:t>
              </a:r>
              <a:endParaRPr/>
            </a:p>
          </p:txBody>
        </p:sp>
      </p:grpSp>
      <p:grpSp>
        <p:nvGrpSpPr>
          <p:cNvPr id="484" name="Google Shape;484;p31"/>
          <p:cNvGrpSpPr/>
          <p:nvPr/>
        </p:nvGrpSpPr>
        <p:grpSpPr>
          <a:xfrm>
            <a:off x="9246291" y="4346109"/>
            <a:ext cx="7228192" cy="4801775"/>
            <a:chOff x="0" y="0"/>
            <a:chExt cx="9637590" cy="6402366"/>
          </a:xfrm>
        </p:grpSpPr>
        <p:sp>
          <p:nvSpPr>
            <p:cNvPr id="485" name="Google Shape;485;p31"/>
            <p:cNvSpPr/>
            <p:nvPr/>
          </p:nvSpPr>
          <p:spPr>
            <a:xfrm>
              <a:off x="4818795" y="0"/>
              <a:ext cx="4818795" cy="6402366"/>
            </a:xfrm>
            <a:custGeom>
              <a:rect b="b" l="l" r="r" t="t"/>
              <a:pathLst>
                <a:path extrusionOk="0" h="6402366" w="4818795">
                  <a:moveTo>
                    <a:pt x="0" y="0"/>
                  </a:moveTo>
                  <a:lnTo>
                    <a:pt x="4818795" y="0"/>
                  </a:lnTo>
                  <a:lnTo>
                    <a:pt x="4818795" y="6402366"/>
                  </a:lnTo>
                  <a:lnTo>
                    <a:pt x="0" y="6402366"/>
                  </a:lnTo>
                  <a:lnTo>
                    <a:pt x="0" y="0"/>
                  </a:lnTo>
                  <a:close/>
                </a:path>
              </a:pathLst>
            </a:custGeom>
            <a:blipFill rotWithShape="1">
              <a:blip r:embed="rId5">
                <a:alphaModFix/>
              </a:blip>
              <a:stretch>
                <a:fillRect b="0" l="-197471" r="-31367" t="0"/>
              </a:stretch>
            </a:blipFill>
            <a:ln cap="sq" cmpd="sng" w="38100">
              <a:solidFill>
                <a:srgbClr val="000000"/>
              </a:solidFill>
              <a:prstDash val="solid"/>
              <a:miter lim="8000"/>
              <a:headEnd len="sm" w="sm" type="none"/>
              <a:tailEnd len="sm" w="sm" type="none"/>
            </a:ln>
          </p:spPr>
        </p:sp>
        <p:sp>
          <p:nvSpPr>
            <p:cNvPr id="486" name="Google Shape;486;p31"/>
            <p:cNvSpPr/>
            <p:nvPr/>
          </p:nvSpPr>
          <p:spPr>
            <a:xfrm>
              <a:off x="0" y="0"/>
              <a:ext cx="4818795" cy="6402366"/>
            </a:xfrm>
            <a:custGeom>
              <a:rect b="b" l="l" r="r" t="t"/>
              <a:pathLst>
                <a:path extrusionOk="0" h="6402366" w="4818795">
                  <a:moveTo>
                    <a:pt x="0" y="0"/>
                  </a:moveTo>
                  <a:lnTo>
                    <a:pt x="4818795" y="0"/>
                  </a:lnTo>
                  <a:lnTo>
                    <a:pt x="4818795" y="6402366"/>
                  </a:lnTo>
                  <a:lnTo>
                    <a:pt x="0" y="6402366"/>
                  </a:lnTo>
                  <a:lnTo>
                    <a:pt x="0" y="0"/>
                  </a:lnTo>
                  <a:close/>
                </a:path>
              </a:pathLst>
            </a:custGeom>
            <a:blipFill rotWithShape="1">
              <a:blip r:embed="rId5">
                <a:alphaModFix/>
              </a:blip>
              <a:stretch>
                <a:fillRect b="0" l="-33057" r="-195803" t="0"/>
              </a:stretch>
            </a:blipFill>
            <a:ln cap="sq" cmpd="sng" w="38100">
              <a:solidFill>
                <a:srgbClr val="000000"/>
              </a:solidFill>
              <a:prstDash val="solid"/>
              <a:miter lim="8000"/>
              <a:headEnd len="sm" w="sm" type="none"/>
              <a:tailEnd len="sm" w="sm" type="none"/>
            </a:ln>
          </p:spPr>
        </p:sp>
      </p:grpSp>
      <p:sp>
        <p:nvSpPr>
          <p:cNvPr id="487" name="Google Shape;487;p31"/>
          <p:cNvSpPr txBox="1"/>
          <p:nvPr/>
        </p:nvSpPr>
        <p:spPr>
          <a:xfrm>
            <a:off x="-385319" y="514431"/>
            <a:ext cx="18055122" cy="1276188"/>
          </a:xfrm>
          <a:prstGeom prst="rect">
            <a:avLst/>
          </a:prstGeom>
          <a:noFill/>
          <a:ln>
            <a:noFill/>
          </a:ln>
        </p:spPr>
        <p:txBody>
          <a:bodyPr anchorCtr="0" anchor="t" bIns="0" lIns="0" spcFirstLastPara="1" rIns="0" wrap="square" tIns="0">
            <a:spAutoFit/>
          </a:bodyPr>
          <a:lstStyle/>
          <a:p>
            <a:pPr indent="0" lvl="0" marL="0" marR="0" rtl="0" algn="ctr">
              <a:lnSpc>
                <a:spcPct val="96992"/>
              </a:lnSpc>
              <a:spcBef>
                <a:spcPts val="0"/>
              </a:spcBef>
              <a:spcAft>
                <a:spcPts val="0"/>
              </a:spcAft>
              <a:buNone/>
            </a:pPr>
            <a:r>
              <a:rPr b="1" i="0" lang="en-US" sz="9777" u="none" cap="none" strike="noStrike">
                <a:solidFill>
                  <a:srgbClr val="291B25"/>
                </a:solidFill>
                <a:latin typeface="Rubik"/>
                <a:ea typeface="Rubik"/>
                <a:cs typeface="Rubik"/>
                <a:sym typeface="Rubik"/>
              </a:rPr>
              <a:t>RESOLUTION ARTIFACTS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111" name="Shape 111"/>
        <p:cNvGrpSpPr/>
        <p:nvPr/>
      </p:nvGrpSpPr>
      <p:grpSpPr>
        <a:xfrm>
          <a:off x="0" y="0"/>
          <a:ext cx="0" cy="0"/>
          <a:chOff x="0" y="0"/>
          <a:chExt cx="0" cy="0"/>
        </a:xfrm>
      </p:grpSpPr>
      <p:sp>
        <p:nvSpPr>
          <p:cNvPr id="112" name="Google Shape;112;p14"/>
          <p:cNvSpPr/>
          <p:nvPr/>
        </p:nvSpPr>
        <p:spPr>
          <a:xfrm>
            <a:off x="-167842" y="0"/>
            <a:ext cx="18886800" cy="10287000"/>
          </a:xfrm>
          <a:custGeom>
            <a:rect b="b" l="l" r="r" t="t"/>
            <a:pathLst>
              <a:path extrusionOk="0" h="10287000" w="18886800">
                <a:moveTo>
                  <a:pt x="0" y="0"/>
                </a:moveTo>
                <a:lnTo>
                  <a:pt x="18886800" y="0"/>
                </a:lnTo>
                <a:lnTo>
                  <a:pt x="18886800" y="10287000"/>
                </a:lnTo>
                <a:lnTo>
                  <a:pt x="0" y="10287000"/>
                </a:lnTo>
                <a:lnTo>
                  <a:pt x="0" y="0"/>
                </a:lnTo>
                <a:close/>
              </a:path>
            </a:pathLst>
          </a:custGeom>
          <a:blipFill rotWithShape="1">
            <a:blip r:embed="rId3">
              <a:alphaModFix/>
            </a:blip>
            <a:stretch>
              <a:fillRect b="-61549" l="0" r="0" t="-19371"/>
            </a:stretch>
          </a:blipFill>
          <a:ln>
            <a:noFill/>
          </a:ln>
        </p:spPr>
      </p:sp>
      <p:sp>
        <p:nvSpPr>
          <p:cNvPr id="113" name="Google Shape;113;p14"/>
          <p:cNvSpPr/>
          <p:nvPr/>
        </p:nvSpPr>
        <p:spPr>
          <a:xfrm>
            <a:off x="4744657" y="2151814"/>
            <a:ext cx="9325832" cy="5246304"/>
          </a:xfrm>
          <a:custGeom>
            <a:rect b="b" l="l" r="r" t="t"/>
            <a:pathLst>
              <a:path extrusionOk="0"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4">
              <a:alphaModFix/>
            </a:blip>
            <a:stretch>
              <a:fillRect b="-35824" l="-15587" r="-5088" t="-2508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11941998" y="-437520"/>
            <a:ext cx="4259078" cy="4362184"/>
          </a:xfrm>
          <a:custGeom>
            <a:rect b="b" l="l" r="r" t="t"/>
            <a:pathLst>
              <a:path extrusionOk="0" h="4362184" w="4259078">
                <a:moveTo>
                  <a:pt x="0" y="0"/>
                </a:moveTo>
                <a:lnTo>
                  <a:pt x="4259078" y="0"/>
                </a:lnTo>
                <a:lnTo>
                  <a:pt x="4259078" y="4362184"/>
                </a:lnTo>
                <a:lnTo>
                  <a:pt x="0" y="4362184"/>
                </a:lnTo>
                <a:lnTo>
                  <a:pt x="0" y="0"/>
                </a:lnTo>
                <a:close/>
              </a:path>
            </a:pathLst>
          </a:custGeom>
          <a:blipFill rotWithShape="1">
            <a:blip r:embed="rId5">
              <a:alphaModFix/>
            </a:blip>
            <a:stretch>
              <a:fillRect b="0" l="0" r="0" t="0"/>
            </a:stretch>
          </a:blipFill>
          <a:ln>
            <a:noFill/>
          </a:ln>
        </p:spPr>
      </p:sp>
      <p:sp>
        <p:nvSpPr>
          <p:cNvPr id="115" name="Google Shape;115;p14"/>
          <p:cNvSpPr/>
          <p:nvPr/>
        </p:nvSpPr>
        <p:spPr>
          <a:xfrm rot="-402035">
            <a:off x="1729606" y="5869939"/>
            <a:ext cx="5214236" cy="2540755"/>
          </a:xfrm>
          <a:custGeom>
            <a:rect b="b" l="l" r="r" t="t"/>
            <a:pathLst>
              <a:path extrusionOk="0" h="2540755" w="5214236">
                <a:moveTo>
                  <a:pt x="0" y="0"/>
                </a:moveTo>
                <a:lnTo>
                  <a:pt x="5214236" y="0"/>
                </a:lnTo>
                <a:lnTo>
                  <a:pt x="5214236" y="2540755"/>
                </a:lnTo>
                <a:lnTo>
                  <a:pt x="0" y="2540755"/>
                </a:lnTo>
                <a:lnTo>
                  <a:pt x="0" y="0"/>
                </a:lnTo>
                <a:close/>
              </a:path>
            </a:pathLst>
          </a:custGeom>
          <a:blipFill rotWithShape="1">
            <a:blip r:embed="rId6">
              <a:alphaModFix/>
            </a:blip>
            <a:stretch>
              <a:fillRect b="0" l="0" r="0" t="0"/>
            </a:stretch>
          </a:blipFill>
          <a:ln>
            <a:noFill/>
          </a:ln>
        </p:spPr>
      </p:sp>
      <p:sp>
        <p:nvSpPr>
          <p:cNvPr id="116" name="Google Shape;116;p14"/>
          <p:cNvSpPr/>
          <p:nvPr/>
        </p:nvSpPr>
        <p:spPr>
          <a:xfrm rot="-5400000">
            <a:off x="8229660" y="3129998"/>
            <a:ext cx="2356874" cy="10893113"/>
          </a:xfrm>
          <a:custGeom>
            <a:rect b="b" l="l" r="r" t="t"/>
            <a:pathLst>
              <a:path extrusionOk="0" h="10893113" w="2356874">
                <a:moveTo>
                  <a:pt x="0" y="0"/>
                </a:moveTo>
                <a:lnTo>
                  <a:pt x="2356874" y="0"/>
                </a:lnTo>
                <a:lnTo>
                  <a:pt x="2356874" y="10893114"/>
                </a:lnTo>
                <a:lnTo>
                  <a:pt x="0" y="10893114"/>
                </a:lnTo>
                <a:lnTo>
                  <a:pt x="0" y="0"/>
                </a:lnTo>
                <a:close/>
              </a:path>
            </a:pathLst>
          </a:custGeom>
          <a:blipFill rotWithShape="1">
            <a:blip r:embed="rId7">
              <a:alphaModFix/>
            </a:blip>
            <a:stretch>
              <a:fillRect b="0" l="0" r="0" t="0"/>
            </a:stretch>
          </a:blipFill>
          <a:ln>
            <a:noFill/>
          </a:ln>
        </p:spPr>
      </p:sp>
      <p:sp>
        <p:nvSpPr>
          <p:cNvPr id="117" name="Google Shape;117;p14"/>
          <p:cNvSpPr txBox="1"/>
          <p:nvPr/>
        </p:nvSpPr>
        <p:spPr>
          <a:xfrm rot="-186941">
            <a:off x="1640522" y="1380943"/>
            <a:ext cx="14417066" cy="1427078"/>
          </a:xfrm>
          <a:prstGeom prst="rect">
            <a:avLst/>
          </a:prstGeom>
          <a:noFill/>
          <a:ln>
            <a:noFill/>
          </a:ln>
        </p:spPr>
        <p:txBody>
          <a:bodyPr anchorCtr="0" anchor="t" bIns="0" lIns="0" spcFirstLastPara="1" rIns="0" wrap="square" tIns="0">
            <a:spAutoFit/>
          </a:bodyPr>
          <a:lstStyle/>
          <a:p>
            <a:pPr indent="0" lvl="0" marL="0" marR="0" rtl="0" algn="ctr">
              <a:lnSpc>
                <a:spcPct val="96998"/>
              </a:lnSpc>
              <a:spcBef>
                <a:spcPts val="0"/>
              </a:spcBef>
              <a:spcAft>
                <a:spcPts val="0"/>
              </a:spcAft>
              <a:buNone/>
            </a:pPr>
            <a:r>
              <a:rPr b="0" i="0" lang="en-US" sz="11029" u="none" cap="none" strike="noStrike">
                <a:solidFill>
                  <a:srgbClr val="FFCE6D"/>
                </a:solidFill>
                <a:latin typeface="Play"/>
                <a:ea typeface="Play"/>
                <a:cs typeface="Play"/>
                <a:sym typeface="Play"/>
              </a:rPr>
              <a:t>MORGAN MOREL</a:t>
            </a:r>
            <a:endParaRPr/>
          </a:p>
        </p:txBody>
      </p:sp>
      <p:sp>
        <p:nvSpPr>
          <p:cNvPr id="118" name="Google Shape;118;p14"/>
          <p:cNvSpPr txBox="1"/>
          <p:nvPr/>
        </p:nvSpPr>
        <p:spPr>
          <a:xfrm>
            <a:off x="3752853" y="7928984"/>
            <a:ext cx="11310488" cy="1218941"/>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0" i="0" lang="en-US" sz="3471" u="none" cap="none" strike="noStrike">
                <a:solidFill>
                  <a:srgbClr val="414340"/>
                </a:solidFill>
                <a:latin typeface="Arial"/>
                <a:ea typeface="Arial"/>
                <a:cs typeface="Arial"/>
                <a:sym typeface="Arial"/>
              </a:rPr>
              <a:t>Video Lab Supervisor at Library of Congress</a:t>
            </a:r>
            <a:endParaRPr/>
          </a:p>
          <a:p>
            <a:pPr indent="0" lvl="0" marL="0" marR="0" rtl="0" algn="ctr">
              <a:lnSpc>
                <a:spcPct val="140017"/>
              </a:lnSpc>
              <a:spcBef>
                <a:spcPts val="0"/>
              </a:spcBef>
              <a:spcAft>
                <a:spcPts val="0"/>
              </a:spcAft>
              <a:buNone/>
            </a:pPr>
            <a:r>
              <a:rPr b="0" i="0" lang="en-US" sz="3471" u="none" cap="none" strike="noStrike">
                <a:solidFill>
                  <a:srgbClr val="414340"/>
                </a:solidFill>
                <a:latin typeface="Arial"/>
                <a:ea typeface="Arial"/>
                <a:cs typeface="Arial"/>
                <a:sym typeface="Arial"/>
              </a:rPr>
              <a:t>National Audiovisual Conservation Center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495" name="Shape 495"/>
        <p:cNvGrpSpPr/>
        <p:nvPr/>
      </p:nvGrpSpPr>
      <p:grpSpPr>
        <a:xfrm>
          <a:off x="0" y="0"/>
          <a:ext cx="0" cy="0"/>
          <a:chOff x="0" y="0"/>
          <a:chExt cx="0" cy="0"/>
        </a:xfrm>
      </p:grpSpPr>
      <p:sp>
        <p:nvSpPr>
          <p:cNvPr id="496" name="Google Shape;496;p32"/>
          <p:cNvSpPr/>
          <p:nvPr/>
        </p:nvSpPr>
        <p:spPr>
          <a:xfrm rot="5400000">
            <a:off x="4249753" y="-6955292"/>
            <a:ext cx="12647112" cy="21837472"/>
          </a:xfrm>
          <a:custGeom>
            <a:rect b="b" l="l" r="r" t="t"/>
            <a:pathLst>
              <a:path extrusionOk="0" h="21837472" w="12647112">
                <a:moveTo>
                  <a:pt x="0" y="0"/>
                </a:moveTo>
                <a:lnTo>
                  <a:pt x="12647112" y="0"/>
                </a:lnTo>
                <a:lnTo>
                  <a:pt x="12647112" y="21837472"/>
                </a:lnTo>
                <a:lnTo>
                  <a:pt x="0" y="21837472"/>
                </a:lnTo>
                <a:lnTo>
                  <a:pt x="0" y="0"/>
                </a:lnTo>
                <a:close/>
              </a:path>
            </a:pathLst>
          </a:custGeom>
          <a:blipFill rotWithShape="1">
            <a:blip r:embed="rId3">
              <a:alphaModFix/>
            </a:blip>
            <a:stretch>
              <a:fillRect b="0" l="0" r="-70151" t="0"/>
            </a:stretch>
          </a:blipFill>
          <a:ln>
            <a:noFill/>
          </a:ln>
        </p:spPr>
      </p:sp>
      <p:sp>
        <p:nvSpPr>
          <p:cNvPr id="497" name="Google Shape;497;p32"/>
          <p:cNvSpPr txBox="1"/>
          <p:nvPr/>
        </p:nvSpPr>
        <p:spPr>
          <a:xfrm>
            <a:off x="5786538" y="295275"/>
            <a:ext cx="6714923"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RECAP</a:t>
            </a:r>
            <a:endParaRPr/>
          </a:p>
        </p:txBody>
      </p:sp>
      <p:grpSp>
        <p:nvGrpSpPr>
          <p:cNvPr id="498" name="Google Shape;498;p32"/>
          <p:cNvGrpSpPr/>
          <p:nvPr/>
        </p:nvGrpSpPr>
        <p:grpSpPr>
          <a:xfrm>
            <a:off x="1634137" y="2878968"/>
            <a:ext cx="15625163" cy="2730417"/>
            <a:chOff x="0" y="0"/>
            <a:chExt cx="4115269" cy="719122"/>
          </a:xfrm>
        </p:grpSpPr>
        <p:sp>
          <p:nvSpPr>
            <p:cNvPr id="499" name="Google Shape;499;p32"/>
            <p:cNvSpPr/>
            <p:nvPr/>
          </p:nvSpPr>
          <p:spPr>
            <a:xfrm>
              <a:off x="0" y="0"/>
              <a:ext cx="4115269" cy="719122"/>
            </a:xfrm>
            <a:custGeom>
              <a:rect b="b" l="l" r="r" t="t"/>
              <a:pathLst>
                <a:path extrusionOk="0" h="719122" w="4115269">
                  <a:moveTo>
                    <a:pt x="25269" y="0"/>
                  </a:moveTo>
                  <a:lnTo>
                    <a:pt x="4090000" y="0"/>
                  </a:lnTo>
                  <a:cubicBezTo>
                    <a:pt x="4096702" y="0"/>
                    <a:pt x="4103129" y="2662"/>
                    <a:pt x="4107868" y="7401"/>
                  </a:cubicBezTo>
                  <a:cubicBezTo>
                    <a:pt x="4112607" y="12140"/>
                    <a:pt x="4115269" y="18568"/>
                    <a:pt x="4115269" y="25269"/>
                  </a:cubicBezTo>
                  <a:lnTo>
                    <a:pt x="4115269" y="693853"/>
                  </a:lnTo>
                  <a:cubicBezTo>
                    <a:pt x="4115269" y="707809"/>
                    <a:pt x="4103956" y="719122"/>
                    <a:pt x="4090000" y="719122"/>
                  </a:cubicBezTo>
                  <a:lnTo>
                    <a:pt x="25269" y="719122"/>
                  </a:lnTo>
                  <a:cubicBezTo>
                    <a:pt x="18568" y="719122"/>
                    <a:pt x="12140" y="716460"/>
                    <a:pt x="7401" y="711721"/>
                  </a:cubicBezTo>
                  <a:cubicBezTo>
                    <a:pt x="2662" y="706982"/>
                    <a:pt x="0" y="700555"/>
                    <a:pt x="0" y="693853"/>
                  </a:cubicBezTo>
                  <a:lnTo>
                    <a:pt x="0" y="25269"/>
                  </a:lnTo>
                  <a:cubicBezTo>
                    <a:pt x="0" y="18568"/>
                    <a:pt x="2662" y="12140"/>
                    <a:pt x="7401" y="7401"/>
                  </a:cubicBezTo>
                  <a:cubicBezTo>
                    <a:pt x="12140" y="2662"/>
                    <a:pt x="18568" y="0"/>
                    <a:pt x="25269" y="0"/>
                  </a:cubicBezTo>
                  <a:close/>
                </a:path>
              </a:pathLst>
            </a:custGeom>
            <a:solidFill>
              <a:srgbClr val="F0FFB2"/>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txBox="1"/>
            <p:nvPr/>
          </p:nvSpPr>
          <p:spPr>
            <a:xfrm>
              <a:off x="0" y="28575"/>
              <a:ext cx="4115269" cy="690547"/>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1" name="Google Shape;501;p32"/>
          <p:cNvGrpSpPr/>
          <p:nvPr/>
        </p:nvGrpSpPr>
        <p:grpSpPr>
          <a:xfrm>
            <a:off x="1634137" y="6117848"/>
            <a:ext cx="15625163" cy="3140452"/>
            <a:chOff x="0" y="0"/>
            <a:chExt cx="4115269" cy="827115"/>
          </a:xfrm>
        </p:grpSpPr>
        <p:sp>
          <p:nvSpPr>
            <p:cNvPr id="502" name="Google Shape;502;p32"/>
            <p:cNvSpPr/>
            <p:nvPr/>
          </p:nvSpPr>
          <p:spPr>
            <a:xfrm>
              <a:off x="0" y="0"/>
              <a:ext cx="4115269" cy="827115"/>
            </a:xfrm>
            <a:custGeom>
              <a:rect b="b" l="l" r="r" t="t"/>
              <a:pathLst>
                <a:path extrusionOk="0" h="827115" w="4115269">
                  <a:moveTo>
                    <a:pt x="25269" y="0"/>
                  </a:moveTo>
                  <a:lnTo>
                    <a:pt x="4090000" y="0"/>
                  </a:lnTo>
                  <a:cubicBezTo>
                    <a:pt x="4096702" y="0"/>
                    <a:pt x="4103129" y="2662"/>
                    <a:pt x="4107868" y="7401"/>
                  </a:cubicBezTo>
                  <a:cubicBezTo>
                    <a:pt x="4112607" y="12140"/>
                    <a:pt x="4115269" y="18568"/>
                    <a:pt x="4115269" y="25269"/>
                  </a:cubicBezTo>
                  <a:lnTo>
                    <a:pt x="4115269" y="801845"/>
                  </a:lnTo>
                  <a:cubicBezTo>
                    <a:pt x="4115269" y="815801"/>
                    <a:pt x="4103956" y="827115"/>
                    <a:pt x="4090000" y="827115"/>
                  </a:cubicBezTo>
                  <a:lnTo>
                    <a:pt x="25269" y="827115"/>
                  </a:lnTo>
                  <a:cubicBezTo>
                    <a:pt x="18568" y="827115"/>
                    <a:pt x="12140" y="824452"/>
                    <a:pt x="7401" y="819714"/>
                  </a:cubicBezTo>
                  <a:cubicBezTo>
                    <a:pt x="2662" y="814975"/>
                    <a:pt x="0" y="808547"/>
                    <a:pt x="0" y="801845"/>
                  </a:cubicBezTo>
                  <a:lnTo>
                    <a:pt x="0" y="25269"/>
                  </a:lnTo>
                  <a:cubicBezTo>
                    <a:pt x="0" y="18568"/>
                    <a:pt x="2662" y="12140"/>
                    <a:pt x="7401" y="7401"/>
                  </a:cubicBezTo>
                  <a:cubicBezTo>
                    <a:pt x="12140" y="2662"/>
                    <a:pt x="18568" y="0"/>
                    <a:pt x="25269" y="0"/>
                  </a:cubicBezTo>
                  <a:close/>
                </a:path>
              </a:pathLst>
            </a:custGeom>
            <a:solidFill>
              <a:srgbClr val="FFF6C7"/>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txBox="1"/>
            <p:nvPr/>
          </p:nvSpPr>
          <p:spPr>
            <a:xfrm>
              <a:off x="0" y="28575"/>
              <a:ext cx="4115269" cy="798540"/>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4" name="Google Shape;504;p32"/>
          <p:cNvSpPr txBox="1"/>
          <p:nvPr/>
        </p:nvSpPr>
        <p:spPr>
          <a:xfrm>
            <a:off x="2057400" y="3291042"/>
            <a:ext cx="14599949" cy="181102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199" u="none" cap="none" strike="noStrike">
                <a:solidFill>
                  <a:srgbClr val="291B25"/>
                </a:solidFill>
                <a:latin typeface="Arial"/>
                <a:ea typeface="Arial"/>
                <a:cs typeface="Arial"/>
                <a:sym typeface="Arial"/>
              </a:rPr>
              <a:t>S-VHS Improves </a:t>
            </a:r>
            <a:r>
              <a:rPr b="0" i="0" lang="en-US" sz="5199" u="sng" cap="none" strike="noStrike">
                <a:solidFill>
                  <a:srgbClr val="291B25"/>
                </a:solidFill>
                <a:latin typeface="Arial"/>
                <a:ea typeface="Arial"/>
                <a:cs typeface="Arial"/>
                <a:sym typeface="Arial"/>
              </a:rPr>
              <a:t>analog </a:t>
            </a:r>
            <a:r>
              <a:rPr b="0" i="0" lang="en-US" sz="5199" u="none" cap="none" strike="noStrike">
                <a:solidFill>
                  <a:srgbClr val="291B25"/>
                </a:solidFill>
                <a:latin typeface="Arial"/>
                <a:ea typeface="Arial"/>
                <a:cs typeface="Arial"/>
                <a:sym typeface="Arial"/>
              </a:rPr>
              <a:t>resolution, but maintains same color quality as VHS</a:t>
            </a:r>
            <a:endParaRPr/>
          </a:p>
        </p:txBody>
      </p:sp>
      <p:sp>
        <p:nvSpPr>
          <p:cNvPr id="505" name="Google Shape;505;p32"/>
          <p:cNvSpPr txBox="1"/>
          <p:nvPr/>
        </p:nvSpPr>
        <p:spPr>
          <a:xfrm>
            <a:off x="2057400" y="6272977"/>
            <a:ext cx="14599949" cy="273494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199" u="none" cap="none" strike="noStrike">
                <a:solidFill>
                  <a:srgbClr val="291B25"/>
                </a:solidFill>
                <a:latin typeface="Arial"/>
                <a:ea typeface="Arial"/>
                <a:cs typeface="Arial"/>
                <a:sym typeface="Arial"/>
              </a:rPr>
              <a:t>S-Video reduces cross luma and cross chroma errors by allowing transmitting luma and chroma separately.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513" name="Shape 513"/>
        <p:cNvGrpSpPr/>
        <p:nvPr/>
      </p:nvGrpSpPr>
      <p:grpSpPr>
        <a:xfrm>
          <a:off x="0" y="0"/>
          <a:ext cx="0" cy="0"/>
          <a:chOff x="0" y="0"/>
          <a:chExt cx="0" cy="0"/>
        </a:xfrm>
      </p:grpSpPr>
      <p:sp>
        <p:nvSpPr>
          <p:cNvPr id="514" name="Google Shape;514;p33"/>
          <p:cNvSpPr txBox="1"/>
          <p:nvPr/>
        </p:nvSpPr>
        <p:spPr>
          <a:xfrm>
            <a:off x="1516023" y="5507566"/>
            <a:ext cx="13523379" cy="4165910"/>
          </a:xfrm>
          <a:prstGeom prst="rect">
            <a:avLst/>
          </a:prstGeom>
          <a:noFill/>
          <a:ln>
            <a:noFill/>
          </a:ln>
        </p:spPr>
        <p:txBody>
          <a:bodyPr anchorCtr="0" anchor="t" bIns="0" lIns="0" spcFirstLastPara="1" rIns="0" wrap="square" tIns="0">
            <a:spAutoFit/>
          </a:bodyPr>
          <a:lstStyle/>
          <a:p>
            <a:pPr indent="0" lvl="0" marL="0" marR="0" rtl="0" algn="l">
              <a:lnSpc>
                <a:spcPct val="96998"/>
              </a:lnSpc>
              <a:spcBef>
                <a:spcPts val="0"/>
              </a:spcBef>
              <a:spcAft>
                <a:spcPts val="0"/>
              </a:spcAft>
              <a:buNone/>
            </a:pPr>
            <a:r>
              <a:rPr b="1" i="0" lang="en-US" sz="16423" u="none" cap="none" strike="noStrike">
                <a:solidFill>
                  <a:srgbClr val="291B25"/>
                </a:solidFill>
                <a:latin typeface="Rubik"/>
                <a:ea typeface="Rubik"/>
                <a:cs typeface="Rubik"/>
                <a:sym typeface="Rubik"/>
              </a:rPr>
              <a:t>QUALITY ANALYSIS</a:t>
            </a:r>
            <a:endParaRPr/>
          </a:p>
        </p:txBody>
      </p:sp>
      <p:sp>
        <p:nvSpPr>
          <p:cNvPr id="515" name="Google Shape;515;p33"/>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516" name="Google Shape;516;p33"/>
          <p:cNvSpPr/>
          <p:nvPr/>
        </p:nvSpPr>
        <p:spPr>
          <a:xfrm rot="462573">
            <a:off x="54686" y="903168"/>
            <a:ext cx="5778727" cy="2973418"/>
          </a:xfrm>
          <a:custGeom>
            <a:rect b="b" l="l" r="r" t="t"/>
            <a:pathLst>
              <a:path extrusionOk="0" h="2973418" w="5778727">
                <a:moveTo>
                  <a:pt x="0" y="0"/>
                </a:moveTo>
                <a:lnTo>
                  <a:pt x="5778727" y="0"/>
                </a:lnTo>
                <a:lnTo>
                  <a:pt x="5778727" y="2973418"/>
                </a:lnTo>
                <a:lnTo>
                  <a:pt x="0" y="2973418"/>
                </a:lnTo>
                <a:lnTo>
                  <a:pt x="0" y="0"/>
                </a:lnTo>
                <a:close/>
              </a:path>
            </a:pathLst>
          </a:custGeom>
          <a:blipFill rotWithShape="1">
            <a:blip r:embed="rId4">
              <a:alphaModFix/>
            </a:blip>
            <a:stretch>
              <a:fillRect b="0" l="0" r="0" t="0"/>
            </a:stretch>
          </a:blipFill>
          <a:ln>
            <a:noFill/>
          </a:ln>
        </p:spPr>
      </p:sp>
      <p:sp>
        <p:nvSpPr>
          <p:cNvPr id="517" name="Google Shape;517;p33"/>
          <p:cNvSpPr/>
          <p:nvPr/>
        </p:nvSpPr>
        <p:spPr>
          <a:xfrm rot="-335856">
            <a:off x="13367121" y="53465"/>
            <a:ext cx="1155792" cy="1217788"/>
          </a:xfrm>
          <a:custGeom>
            <a:rect b="b" l="l" r="r" t="t"/>
            <a:pathLst>
              <a:path extrusionOk="0" h="1217788" w="1155792">
                <a:moveTo>
                  <a:pt x="0" y="0"/>
                </a:moveTo>
                <a:lnTo>
                  <a:pt x="1155792" y="0"/>
                </a:lnTo>
                <a:lnTo>
                  <a:pt x="1155792" y="1217789"/>
                </a:lnTo>
                <a:lnTo>
                  <a:pt x="0" y="1217789"/>
                </a:lnTo>
                <a:lnTo>
                  <a:pt x="0" y="0"/>
                </a:lnTo>
                <a:close/>
              </a:path>
            </a:pathLst>
          </a:custGeom>
          <a:blipFill rotWithShape="1">
            <a:blip r:embed="rId5">
              <a:alphaModFix/>
            </a:blip>
            <a:stretch>
              <a:fillRect b="0" l="0" r="0" t="0"/>
            </a:stretch>
          </a:blipFill>
          <a:ln>
            <a:noFill/>
          </a:ln>
        </p:spPr>
      </p:sp>
      <p:sp>
        <p:nvSpPr>
          <p:cNvPr id="518" name="Google Shape;518;p33"/>
          <p:cNvSpPr/>
          <p:nvPr/>
        </p:nvSpPr>
        <p:spPr>
          <a:xfrm>
            <a:off x="13514160" y="5143500"/>
            <a:ext cx="4228638" cy="2753901"/>
          </a:xfrm>
          <a:custGeom>
            <a:rect b="b" l="l" r="r" t="t"/>
            <a:pathLst>
              <a:path extrusionOk="0" h="2753901" w="4228638">
                <a:moveTo>
                  <a:pt x="0" y="0"/>
                </a:moveTo>
                <a:lnTo>
                  <a:pt x="4228638" y="0"/>
                </a:lnTo>
                <a:lnTo>
                  <a:pt x="4228638" y="2753901"/>
                </a:lnTo>
                <a:lnTo>
                  <a:pt x="0" y="2753901"/>
                </a:lnTo>
                <a:lnTo>
                  <a:pt x="0" y="0"/>
                </a:lnTo>
                <a:close/>
              </a:path>
            </a:pathLst>
          </a:custGeom>
          <a:blipFill rotWithShape="1">
            <a:blip r:embed="rId6">
              <a:alphaModFix/>
            </a:blip>
            <a:stretch>
              <a:fillRect b="0" l="0" r="0" t="0"/>
            </a:stretch>
          </a:blipFill>
          <a:ln>
            <a:noFill/>
          </a:ln>
        </p:spPr>
      </p:sp>
      <p:sp>
        <p:nvSpPr>
          <p:cNvPr id="519" name="Google Shape;519;p33"/>
          <p:cNvSpPr txBox="1"/>
          <p:nvPr/>
        </p:nvSpPr>
        <p:spPr>
          <a:xfrm rot="-328965">
            <a:off x="6959124" y="1707124"/>
            <a:ext cx="7292375" cy="1631193"/>
          </a:xfrm>
          <a:prstGeom prst="rect">
            <a:avLst/>
          </a:prstGeom>
          <a:noFill/>
          <a:ln>
            <a:noFill/>
          </a:ln>
        </p:spPr>
        <p:txBody>
          <a:bodyPr anchorCtr="0" anchor="t" bIns="0" lIns="0" spcFirstLastPara="1" rIns="0" wrap="square" tIns="0">
            <a:spAutoFit/>
          </a:bodyPr>
          <a:lstStyle/>
          <a:p>
            <a:pPr indent="0" lvl="0" marL="0" marR="0" rtl="0" algn="ctr">
              <a:lnSpc>
                <a:spcPct val="96993"/>
              </a:lnSpc>
              <a:spcBef>
                <a:spcPts val="0"/>
              </a:spcBef>
              <a:spcAft>
                <a:spcPts val="0"/>
              </a:spcAft>
              <a:buNone/>
            </a:pPr>
            <a:r>
              <a:rPr b="0" i="0" lang="en-US" sz="12474" u="none" cap="none" strike="noStrike">
                <a:solidFill>
                  <a:srgbClr val="291B25"/>
                </a:solidFill>
                <a:latin typeface="Play"/>
                <a:ea typeface="Play"/>
                <a:cs typeface="Play"/>
                <a:sym typeface="Play"/>
              </a:rPr>
              <a:t>PART 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527" name="Shape 527"/>
        <p:cNvGrpSpPr/>
        <p:nvPr/>
      </p:nvGrpSpPr>
      <p:grpSpPr>
        <a:xfrm>
          <a:off x="0" y="0"/>
          <a:ext cx="0" cy="0"/>
          <a:chOff x="0" y="0"/>
          <a:chExt cx="0" cy="0"/>
        </a:xfrm>
      </p:grpSpPr>
      <p:sp>
        <p:nvSpPr>
          <p:cNvPr id="528" name="Google Shape;528;p34"/>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529" name="Google Shape;529;p34"/>
          <p:cNvSpPr txBox="1"/>
          <p:nvPr/>
        </p:nvSpPr>
        <p:spPr>
          <a:xfrm>
            <a:off x="395993" y="616272"/>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EXPERIMENT</a:t>
            </a:r>
            <a:endParaRPr/>
          </a:p>
        </p:txBody>
      </p:sp>
      <p:sp>
        <p:nvSpPr>
          <p:cNvPr id="530" name="Google Shape;530;p34"/>
          <p:cNvSpPr txBox="1"/>
          <p:nvPr/>
        </p:nvSpPr>
        <p:spPr>
          <a:xfrm>
            <a:off x="1245996" y="2758469"/>
            <a:ext cx="12673375" cy="4406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000" u="none" cap="none" strike="noStrike">
                <a:solidFill>
                  <a:srgbClr val="291B25"/>
                </a:solidFill>
                <a:latin typeface="Arial"/>
                <a:ea typeface="Arial"/>
                <a:cs typeface="Arial"/>
                <a:sym typeface="Arial"/>
              </a:rPr>
              <a:t>I wanted to compare the quality differences between different permutations of S-VHS and VHS recordings, along with using S-Video and Composite transmission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538" name="Shape 538"/>
        <p:cNvGrpSpPr/>
        <p:nvPr/>
      </p:nvGrpSpPr>
      <p:grpSpPr>
        <a:xfrm>
          <a:off x="0" y="0"/>
          <a:ext cx="0" cy="0"/>
          <a:chOff x="0" y="0"/>
          <a:chExt cx="0" cy="0"/>
        </a:xfrm>
      </p:grpSpPr>
      <p:sp>
        <p:nvSpPr>
          <p:cNvPr id="539" name="Google Shape;539;p35"/>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540" name="Google Shape;540;p35"/>
          <p:cNvSpPr txBox="1"/>
          <p:nvPr/>
        </p:nvSpPr>
        <p:spPr>
          <a:xfrm>
            <a:off x="395993" y="616272"/>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METHODOLOGY</a:t>
            </a:r>
            <a:endParaRPr/>
          </a:p>
        </p:txBody>
      </p:sp>
      <p:sp>
        <p:nvSpPr>
          <p:cNvPr id="541" name="Google Shape;541;p35"/>
          <p:cNvSpPr txBox="1"/>
          <p:nvPr/>
        </p:nvSpPr>
        <p:spPr>
          <a:xfrm>
            <a:off x="395993" y="2723545"/>
            <a:ext cx="14483190" cy="6178550"/>
          </a:xfrm>
          <a:prstGeom prst="rect">
            <a:avLst/>
          </a:prstGeom>
          <a:noFill/>
          <a:ln>
            <a:noFill/>
          </a:ln>
        </p:spPr>
        <p:txBody>
          <a:bodyPr anchorCtr="0" anchor="t" bIns="0" lIns="0" spcFirstLastPara="1" rIns="0" wrap="square" tIns="0">
            <a:spAutoFit/>
          </a:bodyPr>
          <a:lstStyle/>
          <a:p>
            <a:pPr indent="-539750" lvl="1" marL="1079501" marR="0" rtl="0" algn="l">
              <a:lnSpc>
                <a:spcPct val="140000"/>
              </a:lnSpc>
              <a:spcBef>
                <a:spcPts val="0"/>
              </a:spcBef>
              <a:spcAft>
                <a:spcPts val="0"/>
              </a:spcAft>
              <a:buClr>
                <a:srgbClr val="291B25"/>
              </a:buClr>
              <a:buSzPts val="5000"/>
              <a:buFont typeface="Arial"/>
              <a:buChar char="•"/>
            </a:pPr>
            <a:r>
              <a:rPr b="0" i="0" lang="en-US" sz="5000" u="none" cap="none" strike="noStrike">
                <a:solidFill>
                  <a:srgbClr val="291B25"/>
                </a:solidFill>
                <a:latin typeface="Arial"/>
                <a:ea typeface="Arial"/>
                <a:cs typeface="Arial"/>
                <a:sym typeface="Arial"/>
              </a:rPr>
              <a:t>Visual comparison: Compose videos in DaVinci Resolve to easily compare their resolution and any artifacts</a:t>
            </a:r>
            <a:endParaRPr/>
          </a:p>
          <a:p>
            <a:pPr indent="0" lvl="0" marL="0" marR="0" rtl="0" algn="l">
              <a:lnSpc>
                <a:spcPct val="140000"/>
              </a:lnSpc>
              <a:spcBef>
                <a:spcPts val="0"/>
              </a:spcBef>
              <a:spcAft>
                <a:spcPts val="0"/>
              </a:spcAft>
              <a:buNone/>
            </a:pPr>
            <a:r>
              <a:t/>
            </a:r>
            <a:endParaRPr b="0" i="0" sz="5000" u="none" cap="none" strike="noStrike">
              <a:solidFill>
                <a:srgbClr val="291B25"/>
              </a:solidFill>
              <a:latin typeface="Arial"/>
              <a:ea typeface="Arial"/>
              <a:cs typeface="Arial"/>
              <a:sym typeface="Arial"/>
            </a:endParaRPr>
          </a:p>
          <a:p>
            <a:pPr indent="-539750" lvl="1" marL="1079501" marR="0" rtl="0" algn="l">
              <a:lnSpc>
                <a:spcPct val="140000"/>
              </a:lnSpc>
              <a:spcBef>
                <a:spcPts val="0"/>
              </a:spcBef>
              <a:spcAft>
                <a:spcPts val="0"/>
              </a:spcAft>
              <a:buClr>
                <a:srgbClr val="291B25"/>
              </a:buClr>
              <a:buSzPts val="5000"/>
              <a:buFont typeface="Arial"/>
              <a:buChar char="•"/>
            </a:pPr>
            <a:r>
              <a:rPr b="0" i="0" lang="en-US" sz="5000" u="none" cap="none" strike="noStrike">
                <a:solidFill>
                  <a:srgbClr val="291B25"/>
                </a:solidFill>
                <a:latin typeface="Arial"/>
                <a:ea typeface="Arial"/>
                <a:cs typeface="Arial"/>
                <a:sym typeface="Arial"/>
              </a:rPr>
              <a:t>Data Comparison: Look at the resulting file in QCTools. Analyze saturation and compression rates</a:t>
            </a:r>
            <a:endParaRPr/>
          </a:p>
        </p:txBody>
      </p:sp>
      <p:sp>
        <p:nvSpPr>
          <p:cNvPr id="542" name="Google Shape;542;p35"/>
          <p:cNvSpPr txBox="1"/>
          <p:nvPr/>
        </p:nvSpPr>
        <p:spPr>
          <a:xfrm>
            <a:off x="395993" y="1805993"/>
            <a:ext cx="10385016" cy="857372"/>
          </a:xfrm>
          <a:prstGeom prst="rect">
            <a:avLst/>
          </a:prstGeom>
          <a:noFill/>
          <a:ln>
            <a:noFill/>
          </a:ln>
        </p:spPr>
        <p:txBody>
          <a:bodyPr anchorCtr="0" anchor="t" bIns="0" lIns="0" spcFirstLastPara="1" rIns="0" wrap="square" tIns="0">
            <a:spAutoFit/>
          </a:bodyPr>
          <a:lstStyle/>
          <a:p>
            <a:pPr indent="0" lvl="0" marL="0" marR="0" rtl="0" algn="l">
              <a:lnSpc>
                <a:spcPct val="97011"/>
              </a:lnSpc>
              <a:spcBef>
                <a:spcPts val="0"/>
              </a:spcBef>
              <a:spcAft>
                <a:spcPts val="0"/>
              </a:spcAft>
              <a:buNone/>
            </a:pPr>
            <a:r>
              <a:rPr b="1" i="0" lang="en-US" sz="6525" u="none" cap="none" strike="noStrike">
                <a:solidFill>
                  <a:srgbClr val="291B25"/>
                </a:solidFill>
                <a:latin typeface="Rubik"/>
                <a:ea typeface="Rubik"/>
                <a:cs typeface="Rubik"/>
                <a:sym typeface="Rubik"/>
              </a:rPr>
              <a:t>COMPARING RESULTS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550" name="Shape 550"/>
        <p:cNvGrpSpPr/>
        <p:nvPr/>
      </p:nvGrpSpPr>
      <p:grpSpPr>
        <a:xfrm>
          <a:off x="0" y="0"/>
          <a:ext cx="0" cy="0"/>
          <a:chOff x="0" y="0"/>
          <a:chExt cx="0" cy="0"/>
        </a:xfrm>
      </p:grpSpPr>
      <p:sp>
        <p:nvSpPr>
          <p:cNvPr id="551" name="Google Shape;551;p36"/>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552" name="Google Shape;552;p36"/>
          <p:cNvSpPr txBox="1"/>
          <p:nvPr/>
        </p:nvSpPr>
        <p:spPr>
          <a:xfrm>
            <a:off x="395993" y="616272"/>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METHODOLOGY</a:t>
            </a:r>
            <a:endParaRPr/>
          </a:p>
        </p:txBody>
      </p:sp>
      <p:sp>
        <p:nvSpPr>
          <p:cNvPr id="553" name="Google Shape;553;p36"/>
          <p:cNvSpPr txBox="1"/>
          <p:nvPr/>
        </p:nvSpPr>
        <p:spPr>
          <a:xfrm>
            <a:off x="395993" y="2558590"/>
            <a:ext cx="15049055" cy="7385050"/>
          </a:xfrm>
          <a:prstGeom prst="rect">
            <a:avLst/>
          </a:prstGeom>
          <a:noFill/>
          <a:ln>
            <a:noFill/>
          </a:ln>
        </p:spPr>
        <p:txBody>
          <a:bodyPr anchorCtr="0" anchor="t" bIns="0" lIns="0" spcFirstLastPara="1" rIns="0" wrap="square" tIns="0">
            <a:spAutoFit/>
          </a:bodyPr>
          <a:lstStyle/>
          <a:p>
            <a:pPr indent="-539750" lvl="1" marL="1079501" marR="0" rtl="0" algn="l">
              <a:lnSpc>
                <a:spcPct val="140000"/>
              </a:lnSpc>
              <a:spcBef>
                <a:spcPts val="0"/>
              </a:spcBef>
              <a:spcAft>
                <a:spcPts val="0"/>
              </a:spcAft>
              <a:buClr>
                <a:srgbClr val="291B25"/>
              </a:buClr>
              <a:buSzPts val="5000"/>
              <a:buFont typeface="Arial"/>
              <a:buChar char="•"/>
            </a:pPr>
            <a:r>
              <a:rPr b="0" i="0" lang="en-US" sz="5000" u="none" cap="none" strike="noStrike">
                <a:solidFill>
                  <a:srgbClr val="291B25"/>
                </a:solidFill>
                <a:latin typeface="Arial"/>
                <a:ea typeface="Arial"/>
                <a:cs typeface="Arial"/>
                <a:sym typeface="Arial"/>
              </a:rPr>
              <a:t>SAT MAX</a:t>
            </a:r>
            <a:endParaRPr/>
          </a:p>
          <a:p>
            <a:pPr indent="-647702" lvl="2" marL="1943106" marR="0" rtl="0" algn="l">
              <a:lnSpc>
                <a:spcPct val="140000"/>
              </a:lnSpc>
              <a:spcBef>
                <a:spcPts val="0"/>
              </a:spcBef>
              <a:spcAft>
                <a:spcPts val="0"/>
              </a:spcAft>
              <a:buClr>
                <a:srgbClr val="291B25"/>
              </a:buClr>
              <a:buSzPts val="4500"/>
              <a:buFont typeface="Arial"/>
              <a:buChar char="⚬"/>
            </a:pPr>
            <a:r>
              <a:rPr b="0" i="0" lang="en-US" sz="4500" u="none" cap="none" strike="noStrike">
                <a:solidFill>
                  <a:srgbClr val="291B25"/>
                </a:solidFill>
                <a:latin typeface="Arial"/>
                <a:ea typeface="Arial"/>
                <a:cs typeface="Arial"/>
                <a:sym typeface="Arial"/>
              </a:rPr>
              <a:t>The highest saturation value in the frame </a:t>
            </a:r>
            <a:endParaRPr/>
          </a:p>
          <a:p>
            <a:pPr indent="-647702" lvl="2" marL="1943106" marR="0" rtl="0" algn="l">
              <a:lnSpc>
                <a:spcPct val="140000"/>
              </a:lnSpc>
              <a:spcBef>
                <a:spcPts val="0"/>
              </a:spcBef>
              <a:spcAft>
                <a:spcPts val="0"/>
              </a:spcAft>
              <a:buClr>
                <a:srgbClr val="291B25"/>
              </a:buClr>
              <a:buSzPts val="4500"/>
              <a:buFont typeface="Arial"/>
              <a:buChar char="⚬"/>
            </a:pPr>
            <a:r>
              <a:rPr b="0" i="0" lang="en-US" sz="4500" u="none" cap="none" strike="noStrike">
                <a:solidFill>
                  <a:srgbClr val="291B25"/>
                </a:solidFill>
                <a:latin typeface="Sansita"/>
                <a:ea typeface="Sansita"/>
                <a:cs typeface="Sansita"/>
                <a:sym typeface="Sansita"/>
              </a:rPr>
              <a:t>High saturation values in black and white content are indicative of cross-color errors</a:t>
            </a:r>
            <a:endParaRPr/>
          </a:p>
          <a:p>
            <a:pPr indent="-539750" lvl="1" marL="1079501" marR="0" rtl="0" algn="l">
              <a:lnSpc>
                <a:spcPct val="140000"/>
              </a:lnSpc>
              <a:spcBef>
                <a:spcPts val="0"/>
              </a:spcBef>
              <a:spcAft>
                <a:spcPts val="0"/>
              </a:spcAft>
              <a:buClr>
                <a:srgbClr val="291B25"/>
              </a:buClr>
              <a:buSzPts val="5000"/>
              <a:buFont typeface="Arial"/>
              <a:buChar char="•"/>
            </a:pPr>
            <a:r>
              <a:rPr b="0" i="0" lang="en-US" sz="5000" u="none" cap="none" strike="noStrike">
                <a:solidFill>
                  <a:srgbClr val="291B25"/>
                </a:solidFill>
                <a:latin typeface="Arial"/>
                <a:ea typeface="Arial"/>
                <a:cs typeface="Arial"/>
                <a:sym typeface="Arial"/>
              </a:rPr>
              <a:t>PACKET SIZE:</a:t>
            </a:r>
            <a:endParaRPr/>
          </a:p>
          <a:p>
            <a:pPr indent="-647702" lvl="2" marL="1943106" marR="0" rtl="0" algn="l">
              <a:lnSpc>
                <a:spcPct val="140000"/>
              </a:lnSpc>
              <a:spcBef>
                <a:spcPts val="0"/>
              </a:spcBef>
              <a:spcAft>
                <a:spcPts val="0"/>
              </a:spcAft>
              <a:buClr>
                <a:srgbClr val="291B25"/>
              </a:buClr>
              <a:buSzPts val="4500"/>
              <a:buFont typeface="Arial"/>
              <a:buChar char="⚬"/>
            </a:pPr>
            <a:r>
              <a:rPr b="0" i="0" lang="en-US" sz="4500" u="none" cap="none" strike="noStrike">
                <a:solidFill>
                  <a:srgbClr val="291B25"/>
                </a:solidFill>
                <a:latin typeface="Arial"/>
                <a:ea typeface="Arial"/>
                <a:cs typeface="Arial"/>
                <a:sym typeface="Arial"/>
              </a:rPr>
              <a:t>The size in bytes of the frame, which is variable for compressed formats</a:t>
            </a:r>
            <a:endParaRPr/>
          </a:p>
          <a:p>
            <a:pPr indent="-647702" lvl="2" marL="1943106" marR="0" rtl="0" algn="l">
              <a:lnSpc>
                <a:spcPct val="140000"/>
              </a:lnSpc>
              <a:spcBef>
                <a:spcPts val="0"/>
              </a:spcBef>
              <a:spcAft>
                <a:spcPts val="0"/>
              </a:spcAft>
              <a:buClr>
                <a:srgbClr val="291B25"/>
              </a:buClr>
              <a:buSzPts val="4500"/>
              <a:buFont typeface="Arial"/>
              <a:buChar char="⚬"/>
            </a:pPr>
            <a:r>
              <a:rPr b="0" i="0" lang="en-US" sz="4500" u="none" cap="none" strike="noStrike">
                <a:solidFill>
                  <a:srgbClr val="291B25"/>
                </a:solidFill>
                <a:latin typeface="Sansita"/>
                <a:ea typeface="Sansita"/>
                <a:cs typeface="Sansita"/>
                <a:sym typeface="Sansita"/>
              </a:rPr>
              <a:t>Larger packet sizes indicate more complex visual content, either due to detail or errors</a:t>
            </a:r>
            <a:endParaRPr/>
          </a:p>
        </p:txBody>
      </p:sp>
      <p:sp>
        <p:nvSpPr>
          <p:cNvPr id="554" name="Google Shape;554;p36"/>
          <p:cNvSpPr txBox="1"/>
          <p:nvPr/>
        </p:nvSpPr>
        <p:spPr>
          <a:xfrm>
            <a:off x="395993" y="1805993"/>
            <a:ext cx="10385016" cy="857372"/>
          </a:xfrm>
          <a:prstGeom prst="rect">
            <a:avLst/>
          </a:prstGeom>
          <a:noFill/>
          <a:ln>
            <a:noFill/>
          </a:ln>
        </p:spPr>
        <p:txBody>
          <a:bodyPr anchorCtr="0" anchor="t" bIns="0" lIns="0" spcFirstLastPara="1" rIns="0" wrap="square" tIns="0">
            <a:spAutoFit/>
          </a:bodyPr>
          <a:lstStyle/>
          <a:p>
            <a:pPr indent="0" lvl="0" marL="0" marR="0" rtl="0" algn="l">
              <a:lnSpc>
                <a:spcPct val="97011"/>
              </a:lnSpc>
              <a:spcBef>
                <a:spcPts val="0"/>
              </a:spcBef>
              <a:spcAft>
                <a:spcPts val="0"/>
              </a:spcAft>
              <a:buNone/>
            </a:pPr>
            <a:r>
              <a:rPr b="1" i="0" lang="en-US" sz="6525" u="none" cap="none" strike="noStrike">
                <a:solidFill>
                  <a:srgbClr val="291B25"/>
                </a:solidFill>
                <a:latin typeface="Rubik"/>
                <a:ea typeface="Rubik"/>
                <a:cs typeface="Rubik"/>
                <a:sym typeface="Rubik"/>
              </a:rPr>
              <a:t>USING QCTOOLS DATA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562" name="Shape 562"/>
        <p:cNvGrpSpPr/>
        <p:nvPr/>
      </p:nvGrpSpPr>
      <p:grpSpPr>
        <a:xfrm>
          <a:off x="0" y="0"/>
          <a:ext cx="0" cy="0"/>
          <a:chOff x="0" y="0"/>
          <a:chExt cx="0" cy="0"/>
        </a:xfrm>
      </p:grpSpPr>
      <p:sp>
        <p:nvSpPr>
          <p:cNvPr id="563" name="Google Shape;563;p37"/>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grpSp>
        <p:nvGrpSpPr>
          <p:cNvPr id="564" name="Google Shape;564;p37"/>
          <p:cNvGrpSpPr/>
          <p:nvPr/>
        </p:nvGrpSpPr>
        <p:grpSpPr>
          <a:xfrm>
            <a:off x="395993" y="2939131"/>
            <a:ext cx="3660551" cy="1821069"/>
            <a:chOff x="0" y="0"/>
            <a:chExt cx="812800" cy="404356"/>
          </a:xfrm>
        </p:grpSpPr>
        <p:sp>
          <p:nvSpPr>
            <p:cNvPr id="565" name="Google Shape;565;p37"/>
            <p:cNvSpPr/>
            <p:nvPr/>
          </p:nvSpPr>
          <p:spPr>
            <a:xfrm>
              <a:off x="0" y="0"/>
              <a:ext cx="812800" cy="404356"/>
            </a:xfrm>
            <a:custGeom>
              <a:rect b="b" l="l" r="r" t="t"/>
              <a:pathLst>
                <a:path extrusionOk="0" h="404356" w="812800">
                  <a:moveTo>
                    <a:pt x="107863" y="0"/>
                  </a:moveTo>
                  <a:lnTo>
                    <a:pt x="704937" y="0"/>
                  </a:lnTo>
                  <a:cubicBezTo>
                    <a:pt x="733544" y="0"/>
                    <a:pt x="760979" y="11364"/>
                    <a:pt x="781208" y="31592"/>
                  </a:cubicBezTo>
                  <a:cubicBezTo>
                    <a:pt x="801436" y="51821"/>
                    <a:pt x="812800" y="79256"/>
                    <a:pt x="812800" y="107863"/>
                  </a:cubicBezTo>
                  <a:lnTo>
                    <a:pt x="812800" y="296493"/>
                  </a:lnTo>
                  <a:cubicBezTo>
                    <a:pt x="812800" y="325100"/>
                    <a:pt x="801436" y="352535"/>
                    <a:pt x="781208" y="372763"/>
                  </a:cubicBezTo>
                  <a:cubicBezTo>
                    <a:pt x="760979" y="392992"/>
                    <a:pt x="733544" y="404356"/>
                    <a:pt x="704937" y="404356"/>
                  </a:cubicBezTo>
                  <a:lnTo>
                    <a:pt x="107863" y="404356"/>
                  </a:lnTo>
                  <a:cubicBezTo>
                    <a:pt x="79256" y="404356"/>
                    <a:pt x="51821" y="392992"/>
                    <a:pt x="31592" y="372763"/>
                  </a:cubicBezTo>
                  <a:cubicBezTo>
                    <a:pt x="11364" y="352535"/>
                    <a:pt x="0" y="325100"/>
                    <a:pt x="0" y="296493"/>
                  </a:cubicBezTo>
                  <a:lnTo>
                    <a:pt x="0" y="107863"/>
                  </a:lnTo>
                  <a:cubicBezTo>
                    <a:pt x="0" y="79256"/>
                    <a:pt x="11364" y="51821"/>
                    <a:pt x="31592" y="31592"/>
                  </a:cubicBezTo>
                  <a:cubicBezTo>
                    <a:pt x="51821" y="11364"/>
                    <a:pt x="79256" y="0"/>
                    <a:pt x="107863" y="0"/>
                  </a:cubicBezTo>
                  <a:close/>
                </a:path>
              </a:pathLst>
            </a:custGeom>
            <a:solidFill>
              <a:srgbClr val="FF6A3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txBox="1"/>
            <p:nvPr/>
          </p:nvSpPr>
          <p:spPr>
            <a:xfrm>
              <a:off x="0" y="28575"/>
              <a:ext cx="812800" cy="37578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SDI TSG</a:t>
              </a:r>
              <a:endParaRPr/>
            </a:p>
            <a:p>
              <a:pPr indent="0" lvl="0" marL="0" marR="0" rtl="0" algn="ctr">
                <a:lnSpc>
                  <a:spcPct val="100000"/>
                </a:lnSpc>
                <a:spcBef>
                  <a:spcPts val="0"/>
                </a:spcBef>
                <a:spcAft>
                  <a:spcPts val="0"/>
                </a:spcAft>
                <a:buNone/>
              </a:pPr>
              <a:r>
                <a:t/>
              </a:r>
              <a:endParaRPr b="1" i="0" sz="262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None/>
              </a:pPr>
              <a:r>
                <a:rPr b="0" i="0" lang="en-US" sz="2620" u="none" cap="none" strike="noStrike">
                  <a:solidFill>
                    <a:srgbClr val="000000"/>
                  </a:solidFill>
                  <a:latin typeface="Arimo"/>
                  <a:ea typeface="Arimo"/>
                  <a:cs typeface="Arimo"/>
                  <a:sym typeface="Arimo"/>
                </a:rPr>
                <a:t> (Phabrix Sx TAG)</a:t>
              </a:r>
              <a:endParaRPr/>
            </a:p>
          </p:txBody>
        </p:sp>
      </p:grpSp>
      <p:grpSp>
        <p:nvGrpSpPr>
          <p:cNvPr id="567" name="Google Shape;567;p37"/>
          <p:cNvGrpSpPr/>
          <p:nvPr/>
        </p:nvGrpSpPr>
        <p:grpSpPr>
          <a:xfrm>
            <a:off x="9496425" y="3181971"/>
            <a:ext cx="2018908" cy="683807"/>
            <a:chOff x="0" y="0"/>
            <a:chExt cx="448285" cy="151835"/>
          </a:xfrm>
        </p:grpSpPr>
        <p:sp>
          <p:nvSpPr>
            <p:cNvPr id="568" name="Google Shape;568;p37"/>
            <p:cNvSpPr/>
            <p:nvPr/>
          </p:nvSpPr>
          <p:spPr>
            <a:xfrm>
              <a:off x="0" y="0"/>
              <a:ext cx="448285" cy="151835"/>
            </a:xfrm>
            <a:custGeom>
              <a:rect b="b" l="l" r="r" t="t"/>
              <a:pathLst>
                <a:path extrusionOk="0" h="151835" w="448285">
                  <a:moveTo>
                    <a:pt x="75917" y="0"/>
                  </a:moveTo>
                  <a:lnTo>
                    <a:pt x="372367" y="0"/>
                  </a:lnTo>
                  <a:cubicBezTo>
                    <a:pt x="392502" y="0"/>
                    <a:pt x="411812" y="7998"/>
                    <a:pt x="426049" y="22236"/>
                  </a:cubicBezTo>
                  <a:cubicBezTo>
                    <a:pt x="440286" y="36473"/>
                    <a:pt x="448285" y="55783"/>
                    <a:pt x="448285" y="75917"/>
                  </a:cubicBezTo>
                  <a:lnTo>
                    <a:pt x="448285" y="75917"/>
                  </a:lnTo>
                  <a:cubicBezTo>
                    <a:pt x="448285" y="117845"/>
                    <a:pt x="414295" y="151835"/>
                    <a:pt x="372367" y="151835"/>
                  </a:cubicBezTo>
                  <a:lnTo>
                    <a:pt x="75917" y="151835"/>
                  </a:lnTo>
                  <a:cubicBezTo>
                    <a:pt x="55783" y="151835"/>
                    <a:pt x="36473" y="143836"/>
                    <a:pt x="22236" y="129599"/>
                  </a:cubicBezTo>
                  <a:cubicBezTo>
                    <a:pt x="7998" y="115362"/>
                    <a:pt x="0" y="96052"/>
                    <a:pt x="0" y="75917"/>
                  </a:cubicBezTo>
                  <a:lnTo>
                    <a:pt x="0" y="75917"/>
                  </a:lnTo>
                  <a:cubicBezTo>
                    <a:pt x="0" y="55783"/>
                    <a:pt x="7998" y="36473"/>
                    <a:pt x="22236" y="22236"/>
                  </a:cubicBezTo>
                  <a:cubicBezTo>
                    <a:pt x="36473" y="7998"/>
                    <a:pt x="55783" y="0"/>
                    <a:pt x="7591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txBox="1"/>
            <p:nvPr/>
          </p:nvSpPr>
          <p:spPr>
            <a:xfrm>
              <a:off x="0" y="28575"/>
              <a:ext cx="448285" cy="12326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S-Video</a:t>
              </a:r>
              <a:endParaRPr/>
            </a:p>
          </p:txBody>
        </p:sp>
      </p:grpSp>
      <p:grpSp>
        <p:nvGrpSpPr>
          <p:cNvPr id="570" name="Google Shape;570;p37"/>
          <p:cNvGrpSpPr/>
          <p:nvPr/>
        </p:nvGrpSpPr>
        <p:grpSpPr>
          <a:xfrm>
            <a:off x="4410872" y="3181971"/>
            <a:ext cx="1196483" cy="683807"/>
            <a:chOff x="0" y="0"/>
            <a:chExt cx="265671" cy="151835"/>
          </a:xfrm>
        </p:grpSpPr>
        <p:sp>
          <p:nvSpPr>
            <p:cNvPr id="571" name="Google Shape;571;p37"/>
            <p:cNvSpPr/>
            <p:nvPr/>
          </p:nvSpPr>
          <p:spPr>
            <a:xfrm>
              <a:off x="0" y="0"/>
              <a:ext cx="265671" cy="151835"/>
            </a:xfrm>
            <a:custGeom>
              <a:rect b="b" l="l" r="r" t="t"/>
              <a:pathLst>
                <a:path extrusionOk="0" h="151835" w="265671">
                  <a:moveTo>
                    <a:pt x="75917" y="0"/>
                  </a:moveTo>
                  <a:lnTo>
                    <a:pt x="189754" y="0"/>
                  </a:lnTo>
                  <a:cubicBezTo>
                    <a:pt x="209888" y="0"/>
                    <a:pt x="229198" y="7998"/>
                    <a:pt x="243435" y="22236"/>
                  </a:cubicBezTo>
                  <a:cubicBezTo>
                    <a:pt x="257672" y="36473"/>
                    <a:pt x="265671" y="55783"/>
                    <a:pt x="265671" y="75917"/>
                  </a:cubicBezTo>
                  <a:lnTo>
                    <a:pt x="265671" y="75917"/>
                  </a:lnTo>
                  <a:cubicBezTo>
                    <a:pt x="265671" y="117845"/>
                    <a:pt x="231681" y="151835"/>
                    <a:pt x="189754" y="151835"/>
                  </a:cubicBezTo>
                  <a:lnTo>
                    <a:pt x="75917" y="151835"/>
                  </a:lnTo>
                  <a:cubicBezTo>
                    <a:pt x="55783" y="151835"/>
                    <a:pt x="36473" y="143836"/>
                    <a:pt x="22236" y="129599"/>
                  </a:cubicBezTo>
                  <a:cubicBezTo>
                    <a:pt x="7998" y="115362"/>
                    <a:pt x="0" y="96052"/>
                    <a:pt x="0" y="75917"/>
                  </a:cubicBezTo>
                  <a:lnTo>
                    <a:pt x="0" y="75917"/>
                  </a:lnTo>
                  <a:cubicBezTo>
                    <a:pt x="0" y="55783"/>
                    <a:pt x="7998" y="36473"/>
                    <a:pt x="22236" y="22236"/>
                  </a:cubicBezTo>
                  <a:cubicBezTo>
                    <a:pt x="36473" y="7998"/>
                    <a:pt x="55783" y="0"/>
                    <a:pt x="7591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txBox="1"/>
            <p:nvPr/>
          </p:nvSpPr>
          <p:spPr>
            <a:xfrm>
              <a:off x="0" y="28575"/>
              <a:ext cx="265671" cy="12326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SDI</a:t>
              </a:r>
              <a:endParaRPr/>
            </a:p>
          </p:txBody>
        </p:sp>
      </p:grpSp>
      <p:grpSp>
        <p:nvGrpSpPr>
          <p:cNvPr id="573" name="Google Shape;573;p37"/>
          <p:cNvGrpSpPr/>
          <p:nvPr/>
        </p:nvGrpSpPr>
        <p:grpSpPr>
          <a:xfrm>
            <a:off x="6257357" y="2923019"/>
            <a:ext cx="2886643" cy="1821069"/>
            <a:chOff x="0" y="0"/>
            <a:chExt cx="640959" cy="404356"/>
          </a:xfrm>
        </p:grpSpPr>
        <p:sp>
          <p:nvSpPr>
            <p:cNvPr id="574" name="Google Shape;574;p37"/>
            <p:cNvSpPr/>
            <p:nvPr/>
          </p:nvSpPr>
          <p:spPr>
            <a:xfrm>
              <a:off x="0" y="0"/>
              <a:ext cx="640959" cy="404356"/>
            </a:xfrm>
            <a:custGeom>
              <a:rect b="b" l="l" r="r" t="t"/>
              <a:pathLst>
                <a:path extrusionOk="0" h="404356" w="640959">
                  <a:moveTo>
                    <a:pt x="136781" y="0"/>
                  </a:moveTo>
                  <a:lnTo>
                    <a:pt x="504178" y="0"/>
                  </a:lnTo>
                  <a:cubicBezTo>
                    <a:pt x="540455" y="0"/>
                    <a:pt x="575246" y="14411"/>
                    <a:pt x="600897" y="40062"/>
                  </a:cubicBezTo>
                  <a:cubicBezTo>
                    <a:pt x="626548" y="65714"/>
                    <a:pt x="640959" y="100504"/>
                    <a:pt x="640959" y="136781"/>
                  </a:cubicBezTo>
                  <a:lnTo>
                    <a:pt x="640959" y="267575"/>
                  </a:lnTo>
                  <a:cubicBezTo>
                    <a:pt x="640959" y="303851"/>
                    <a:pt x="626548" y="338642"/>
                    <a:pt x="600897" y="364294"/>
                  </a:cubicBezTo>
                  <a:cubicBezTo>
                    <a:pt x="575246" y="389945"/>
                    <a:pt x="540455" y="404356"/>
                    <a:pt x="504178" y="404356"/>
                  </a:cubicBezTo>
                  <a:lnTo>
                    <a:pt x="136781" y="404356"/>
                  </a:lnTo>
                  <a:cubicBezTo>
                    <a:pt x="100504" y="404356"/>
                    <a:pt x="65714" y="389945"/>
                    <a:pt x="40062" y="364294"/>
                  </a:cubicBezTo>
                  <a:cubicBezTo>
                    <a:pt x="14411" y="338642"/>
                    <a:pt x="0" y="303851"/>
                    <a:pt x="0" y="267575"/>
                  </a:cubicBezTo>
                  <a:lnTo>
                    <a:pt x="0" y="136781"/>
                  </a:lnTo>
                  <a:cubicBezTo>
                    <a:pt x="0" y="100504"/>
                    <a:pt x="14411" y="65714"/>
                    <a:pt x="40062" y="40062"/>
                  </a:cubicBezTo>
                  <a:cubicBezTo>
                    <a:pt x="65714" y="14411"/>
                    <a:pt x="100504" y="0"/>
                    <a:pt x="136781"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txBox="1"/>
            <p:nvPr/>
          </p:nvSpPr>
          <p:spPr>
            <a:xfrm>
              <a:off x="0" y="28575"/>
              <a:ext cx="640959" cy="37578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SDI -&gt; S-Video Converter</a:t>
              </a:r>
              <a:endParaRPr/>
            </a:p>
            <a:p>
              <a:pPr indent="0" lvl="0" marL="0" marR="0" rtl="0" algn="ctr">
                <a:lnSpc>
                  <a:spcPct val="100000"/>
                </a:lnSpc>
                <a:spcBef>
                  <a:spcPts val="0"/>
                </a:spcBef>
                <a:spcAft>
                  <a:spcPts val="0"/>
                </a:spcAft>
                <a:buNone/>
              </a:pPr>
              <a:r>
                <a:t/>
              </a:r>
              <a:endParaRPr b="1" i="0" sz="262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None/>
              </a:pPr>
              <a:r>
                <a:rPr b="0" i="0" lang="en-US" sz="2620" u="none" cap="none" strike="noStrike">
                  <a:solidFill>
                    <a:srgbClr val="000000"/>
                  </a:solidFill>
                  <a:latin typeface="Arimo"/>
                  <a:ea typeface="Arimo"/>
                  <a:cs typeface="Arimo"/>
                  <a:sym typeface="Arimo"/>
                </a:rPr>
                <a:t>AJA FS1</a:t>
              </a:r>
              <a:endParaRPr/>
            </a:p>
          </p:txBody>
        </p:sp>
      </p:grpSp>
      <p:grpSp>
        <p:nvGrpSpPr>
          <p:cNvPr id="576" name="Google Shape;576;p37"/>
          <p:cNvGrpSpPr/>
          <p:nvPr/>
        </p:nvGrpSpPr>
        <p:grpSpPr>
          <a:xfrm>
            <a:off x="12163033" y="2923019"/>
            <a:ext cx="2662637" cy="1821069"/>
            <a:chOff x="0" y="0"/>
            <a:chExt cx="591220" cy="404356"/>
          </a:xfrm>
        </p:grpSpPr>
        <p:sp>
          <p:nvSpPr>
            <p:cNvPr id="577" name="Google Shape;577;p37"/>
            <p:cNvSpPr/>
            <p:nvPr/>
          </p:nvSpPr>
          <p:spPr>
            <a:xfrm>
              <a:off x="0" y="0"/>
              <a:ext cx="591220" cy="404356"/>
            </a:xfrm>
            <a:custGeom>
              <a:rect b="b" l="l" r="r" t="t"/>
              <a:pathLst>
                <a:path extrusionOk="0" h="404356" w="591220">
                  <a:moveTo>
                    <a:pt x="148288" y="0"/>
                  </a:moveTo>
                  <a:lnTo>
                    <a:pt x="442932" y="0"/>
                  </a:lnTo>
                  <a:cubicBezTo>
                    <a:pt x="482260" y="0"/>
                    <a:pt x="519978" y="15623"/>
                    <a:pt x="547788" y="43433"/>
                  </a:cubicBezTo>
                  <a:cubicBezTo>
                    <a:pt x="575597" y="71242"/>
                    <a:pt x="591220" y="108960"/>
                    <a:pt x="591220" y="148288"/>
                  </a:cubicBezTo>
                  <a:lnTo>
                    <a:pt x="591220" y="256067"/>
                  </a:lnTo>
                  <a:cubicBezTo>
                    <a:pt x="591220" y="337965"/>
                    <a:pt x="524829" y="404356"/>
                    <a:pt x="442932" y="404356"/>
                  </a:cubicBezTo>
                  <a:lnTo>
                    <a:pt x="148288" y="404356"/>
                  </a:lnTo>
                  <a:cubicBezTo>
                    <a:pt x="66391" y="404356"/>
                    <a:pt x="0" y="337965"/>
                    <a:pt x="0" y="256067"/>
                  </a:cubicBezTo>
                  <a:lnTo>
                    <a:pt x="0" y="148288"/>
                  </a:lnTo>
                  <a:cubicBezTo>
                    <a:pt x="0" y="108960"/>
                    <a:pt x="15623" y="71242"/>
                    <a:pt x="43433" y="43433"/>
                  </a:cubicBezTo>
                  <a:cubicBezTo>
                    <a:pt x="71242" y="15623"/>
                    <a:pt x="108960" y="0"/>
                    <a:pt x="148288"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txBox="1"/>
            <p:nvPr/>
          </p:nvSpPr>
          <p:spPr>
            <a:xfrm>
              <a:off x="0" y="28575"/>
              <a:ext cx="591220" cy="37578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S-VHS Deck</a:t>
              </a:r>
              <a:endParaRPr/>
            </a:p>
            <a:p>
              <a:pPr indent="0" lvl="0" marL="0" marR="0" rtl="0" algn="ctr">
                <a:lnSpc>
                  <a:spcPct val="100000"/>
                </a:lnSpc>
                <a:spcBef>
                  <a:spcPts val="0"/>
                </a:spcBef>
                <a:spcAft>
                  <a:spcPts val="0"/>
                </a:spcAft>
                <a:buNone/>
              </a:pPr>
              <a:r>
                <a:t/>
              </a:r>
              <a:endParaRPr b="1" i="0" sz="262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None/>
              </a:pPr>
              <a:r>
                <a:rPr b="0" i="0" lang="en-US" sz="2620" u="none" cap="none" strike="noStrike">
                  <a:solidFill>
                    <a:srgbClr val="000000"/>
                  </a:solidFill>
                  <a:latin typeface="Arimo"/>
                  <a:ea typeface="Arimo"/>
                  <a:cs typeface="Arimo"/>
                  <a:sym typeface="Arimo"/>
                </a:rPr>
                <a:t>Sony SVO 5800</a:t>
              </a:r>
              <a:endParaRPr/>
            </a:p>
          </p:txBody>
        </p:sp>
      </p:grpSp>
      <p:grpSp>
        <p:nvGrpSpPr>
          <p:cNvPr id="579" name="Google Shape;579;p37"/>
          <p:cNvGrpSpPr/>
          <p:nvPr/>
        </p:nvGrpSpPr>
        <p:grpSpPr>
          <a:xfrm>
            <a:off x="3053065" y="7474953"/>
            <a:ext cx="4104617" cy="2247278"/>
            <a:chOff x="0" y="0"/>
            <a:chExt cx="5472822" cy="2996370"/>
          </a:xfrm>
        </p:grpSpPr>
        <p:sp>
          <p:nvSpPr>
            <p:cNvPr id="580" name="Google Shape;580;p37"/>
            <p:cNvSpPr/>
            <p:nvPr/>
          </p:nvSpPr>
          <p:spPr>
            <a:xfrm>
              <a:off x="0" y="0"/>
              <a:ext cx="5472822" cy="2996370"/>
            </a:xfrm>
            <a:custGeom>
              <a:rect b="b" l="l" r="r" t="t"/>
              <a:pathLst>
                <a:path extrusionOk="0" h="2996370" w="5472822">
                  <a:moveTo>
                    <a:pt x="0" y="0"/>
                  </a:moveTo>
                  <a:lnTo>
                    <a:pt x="5472822" y="0"/>
                  </a:lnTo>
                  <a:lnTo>
                    <a:pt x="5472822" y="2996370"/>
                  </a:lnTo>
                  <a:lnTo>
                    <a:pt x="0" y="2996370"/>
                  </a:lnTo>
                  <a:lnTo>
                    <a:pt x="0" y="0"/>
                  </a:lnTo>
                  <a:close/>
                </a:path>
              </a:pathLst>
            </a:custGeom>
            <a:blipFill rotWithShape="1">
              <a:blip r:embed="rId4">
                <a:alphaModFix/>
              </a:blip>
              <a:stretch>
                <a:fillRect b="0" l="0" r="0" t="0"/>
              </a:stretch>
            </a:blipFill>
            <a:ln>
              <a:noFill/>
            </a:ln>
          </p:spPr>
        </p:sp>
        <p:sp>
          <p:nvSpPr>
            <p:cNvPr id="581" name="Google Shape;581;p37"/>
            <p:cNvSpPr/>
            <p:nvPr/>
          </p:nvSpPr>
          <p:spPr>
            <a:xfrm>
              <a:off x="1502631" y="1070877"/>
              <a:ext cx="2379944" cy="854616"/>
            </a:xfrm>
            <a:custGeom>
              <a:rect b="b" l="l" r="r" t="t"/>
              <a:pathLst>
                <a:path extrusionOk="0" h="854616" w="2379944">
                  <a:moveTo>
                    <a:pt x="0" y="0"/>
                  </a:moveTo>
                  <a:lnTo>
                    <a:pt x="2379944" y="0"/>
                  </a:lnTo>
                  <a:lnTo>
                    <a:pt x="2379944" y="854616"/>
                  </a:lnTo>
                  <a:lnTo>
                    <a:pt x="0" y="854616"/>
                  </a:lnTo>
                  <a:lnTo>
                    <a:pt x="0" y="0"/>
                  </a:lnTo>
                  <a:close/>
                </a:path>
              </a:pathLst>
            </a:custGeom>
            <a:blipFill rotWithShape="1">
              <a:blip r:embed="rId5">
                <a:alphaModFix/>
              </a:blip>
              <a:stretch>
                <a:fillRect b="0" l="0" r="0" t="0"/>
              </a:stretch>
            </a:blipFill>
            <a:ln>
              <a:noFill/>
            </a:ln>
          </p:spPr>
        </p:sp>
      </p:grpSp>
      <p:grpSp>
        <p:nvGrpSpPr>
          <p:cNvPr id="582" name="Google Shape;582;p37"/>
          <p:cNvGrpSpPr/>
          <p:nvPr/>
        </p:nvGrpSpPr>
        <p:grpSpPr>
          <a:xfrm>
            <a:off x="10721053" y="7474953"/>
            <a:ext cx="4104617" cy="2247278"/>
            <a:chOff x="0" y="0"/>
            <a:chExt cx="5472822" cy="2996370"/>
          </a:xfrm>
        </p:grpSpPr>
        <p:sp>
          <p:nvSpPr>
            <p:cNvPr id="583" name="Google Shape;583;p37"/>
            <p:cNvSpPr/>
            <p:nvPr/>
          </p:nvSpPr>
          <p:spPr>
            <a:xfrm>
              <a:off x="0" y="0"/>
              <a:ext cx="5472822" cy="2996370"/>
            </a:xfrm>
            <a:custGeom>
              <a:rect b="b" l="l" r="r" t="t"/>
              <a:pathLst>
                <a:path extrusionOk="0" h="2996370" w="5472822">
                  <a:moveTo>
                    <a:pt x="0" y="0"/>
                  </a:moveTo>
                  <a:lnTo>
                    <a:pt x="5472822" y="0"/>
                  </a:lnTo>
                  <a:lnTo>
                    <a:pt x="5472822" y="2996370"/>
                  </a:lnTo>
                  <a:lnTo>
                    <a:pt x="0" y="2996370"/>
                  </a:lnTo>
                  <a:lnTo>
                    <a:pt x="0" y="0"/>
                  </a:lnTo>
                  <a:close/>
                </a:path>
              </a:pathLst>
            </a:custGeom>
            <a:blipFill rotWithShape="1">
              <a:blip r:embed="rId4">
                <a:alphaModFix/>
              </a:blip>
              <a:stretch>
                <a:fillRect b="0" l="0" r="0" t="0"/>
              </a:stretch>
            </a:blipFill>
            <a:ln>
              <a:noFill/>
            </a:ln>
          </p:spPr>
        </p:sp>
        <p:sp>
          <p:nvSpPr>
            <p:cNvPr id="584" name="Google Shape;584;p37"/>
            <p:cNvSpPr/>
            <p:nvPr/>
          </p:nvSpPr>
          <p:spPr>
            <a:xfrm>
              <a:off x="1736684" y="956002"/>
              <a:ext cx="1999454" cy="1084366"/>
            </a:xfrm>
            <a:custGeom>
              <a:rect b="b" l="l" r="r" t="t"/>
              <a:pathLst>
                <a:path extrusionOk="0" h="1084366" w="1999454">
                  <a:moveTo>
                    <a:pt x="0" y="0"/>
                  </a:moveTo>
                  <a:lnTo>
                    <a:pt x="1999454" y="0"/>
                  </a:lnTo>
                  <a:lnTo>
                    <a:pt x="1999454" y="1084366"/>
                  </a:lnTo>
                  <a:lnTo>
                    <a:pt x="0" y="1084366"/>
                  </a:lnTo>
                  <a:lnTo>
                    <a:pt x="0" y="0"/>
                  </a:lnTo>
                  <a:close/>
                </a:path>
              </a:pathLst>
            </a:custGeom>
            <a:blipFill rotWithShape="1">
              <a:blip r:embed="rId5">
                <a:alphaModFix/>
              </a:blip>
              <a:stretch>
                <a:fillRect b="0" l="-51027" r="0" t="0"/>
              </a:stretch>
            </a:blipFill>
            <a:ln>
              <a:noFill/>
            </a:ln>
          </p:spPr>
        </p:sp>
      </p:grpSp>
      <p:sp>
        <p:nvSpPr>
          <p:cNvPr id="585" name="Google Shape;585;p37"/>
          <p:cNvSpPr txBox="1"/>
          <p:nvPr/>
        </p:nvSpPr>
        <p:spPr>
          <a:xfrm>
            <a:off x="395993" y="616272"/>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METHODOLOGY</a:t>
            </a:r>
            <a:endParaRPr/>
          </a:p>
        </p:txBody>
      </p:sp>
      <p:cxnSp>
        <p:nvCxnSpPr>
          <p:cNvPr id="586" name="Google Shape;586;p37"/>
          <p:cNvCxnSpPr/>
          <p:nvPr/>
        </p:nvCxnSpPr>
        <p:spPr>
          <a:xfrm flipH="1" rot="10800000">
            <a:off x="4056543" y="3833553"/>
            <a:ext cx="2200814" cy="16112"/>
          </a:xfrm>
          <a:prstGeom prst="straightConnector1">
            <a:avLst/>
          </a:prstGeom>
          <a:noFill/>
          <a:ln cap="flat" cmpd="sng" w="190500">
            <a:solidFill>
              <a:srgbClr val="000000"/>
            </a:solidFill>
            <a:prstDash val="dot"/>
            <a:round/>
            <a:headEnd len="sm" w="sm" type="none"/>
            <a:tailEnd len="med" w="med" type="stealth"/>
          </a:ln>
        </p:spPr>
      </p:cxnSp>
      <p:cxnSp>
        <p:nvCxnSpPr>
          <p:cNvPr id="587" name="Google Shape;587;p37"/>
          <p:cNvCxnSpPr/>
          <p:nvPr/>
        </p:nvCxnSpPr>
        <p:spPr>
          <a:xfrm>
            <a:off x="9144000" y="3833553"/>
            <a:ext cx="3019033" cy="0"/>
          </a:xfrm>
          <a:prstGeom prst="straightConnector1">
            <a:avLst/>
          </a:prstGeom>
          <a:noFill/>
          <a:ln cap="flat" cmpd="sng" w="190500">
            <a:solidFill>
              <a:srgbClr val="000000"/>
            </a:solidFill>
            <a:prstDash val="solid"/>
            <a:round/>
            <a:headEnd len="sm" w="sm" type="none"/>
            <a:tailEnd len="med" w="med" type="stealth"/>
          </a:ln>
        </p:spPr>
      </p:cxnSp>
      <p:cxnSp>
        <p:nvCxnSpPr>
          <p:cNvPr id="588" name="Google Shape;588;p37"/>
          <p:cNvCxnSpPr/>
          <p:nvPr/>
        </p:nvCxnSpPr>
        <p:spPr>
          <a:xfrm flipH="1">
            <a:off x="5105374" y="4744088"/>
            <a:ext cx="8388977" cy="2730865"/>
          </a:xfrm>
          <a:prstGeom prst="straightConnector1">
            <a:avLst/>
          </a:prstGeom>
          <a:noFill/>
          <a:ln cap="flat" cmpd="sng" w="219075">
            <a:solidFill>
              <a:srgbClr val="CD3F14"/>
            </a:solidFill>
            <a:prstDash val="solid"/>
            <a:round/>
            <a:headEnd len="sm" w="sm" type="none"/>
            <a:tailEnd len="med" w="med" type="stealth"/>
          </a:ln>
        </p:spPr>
      </p:cxnSp>
      <p:cxnSp>
        <p:nvCxnSpPr>
          <p:cNvPr id="589" name="Google Shape;589;p37"/>
          <p:cNvCxnSpPr/>
          <p:nvPr/>
        </p:nvCxnSpPr>
        <p:spPr>
          <a:xfrm flipH="1">
            <a:off x="12773361" y="4744088"/>
            <a:ext cx="720990" cy="2730865"/>
          </a:xfrm>
          <a:prstGeom prst="straightConnector1">
            <a:avLst/>
          </a:prstGeom>
          <a:noFill/>
          <a:ln cap="flat" cmpd="sng" w="219075">
            <a:solidFill>
              <a:srgbClr val="CD3F14"/>
            </a:solidFill>
            <a:prstDash val="solid"/>
            <a:round/>
            <a:headEnd len="sm" w="sm" type="none"/>
            <a:tailEnd len="med" w="med" type="stealth"/>
          </a:ln>
        </p:spPr>
      </p:cxnSp>
      <p:sp>
        <p:nvSpPr>
          <p:cNvPr id="590" name="Google Shape;590;p37"/>
          <p:cNvSpPr txBox="1"/>
          <p:nvPr/>
        </p:nvSpPr>
        <p:spPr>
          <a:xfrm>
            <a:off x="395993" y="1805993"/>
            <a:ext cx="9290751" cy="857372"/>
          </a:xfrm>
          <a:prstGeom prst="rect">
            <a:avLst/>
          </a:prstGeom>
          <a:noFill/>
          <a:ln>
            <a:noFill/>
          </a:ln>
        </p:spPr>
        <p:txBody>
          <a:bodyPr anchorCtr="0" anchor="t" bIns="0" lIns="0" spcFirstLastPara="1" rIns="0" wrap="square" tIns="0">
            <a:spAutoFit/>
          </a:bodyPr>
          <a:lstStyle/>
          <a:p>
            <a:pPr indent="0" lvl="0" marL="0" marR="0" rtl="0" algn="l">
              <a:lnSpc>
                <a:spcPct val="97011"/>
              </a:lnSpc>
              <a:spcBef>
                <a:spcPts val="0"/>
              </a:spcBef>
              <a:spcAft>
                <a:spcPts val="0"/>
              </a:spcAft>
              <a:buNone/>
            </a:pPr>
            <a:r>
              <a:rPr b="1" i="0" lang="en-US" sz="6525" u="none" cap="none" strike="noStrike">
                <a:solidFill>
                  <a:srgbClr val="291B25"/>
                </a:solidFill>
                <a:latin typeface="Rubik"/>
                <a:ea typeface="Rubik"/>
                <a:cs typeface="Rubik"/>
                <a:sym typeface="Rubik"/>
              </a:rPr>
              <a:t>SIGNAL CHAIN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598" name="Shape 598"/>
        <p:cNvGrpSpPr/>
        <p:nvPr/>
      </p:nvGrpSpPr>
      <p:grpSpPr>
        <a:xfrm>
          <a:off x="0" y="0"/>
          <a:ext cx="0" cy="0"/>
          <a:chOff x="0" y="0"/>
          <a:chExt cx="0" cy="0"/>
        </a:xfrm>
      </p:grpSpPr>
      <p:sp>
        <p:nvSpPr>
          <p:cNvPr id="599" name="Google Shape;599;p38"/>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grpSp>
        <p:nvGrpSpPr>
          <p:cNvPr id="600" name="Google Shape;600;p38"/>
          <p:cNvGrpSpPr/>
          <p:nvPr/>
        </p:nvGrpSpPr>
        <p:grpSpPr>
          <a:xfrm>
            <a:off x="1028700" y="3721077"/>
            <a:ext cx="2359209" cy="1656422"/>
            <a:chOff x="0" y="0"/>
            <a:chExt cx="575916" cy="404356"/>
          </a:xfrm>
        </p:grpSpPr>
        <p:sp>
          <p:nvSpPr>
            <p:cNvPr id="601" name="Google Shape;601;p38"/>
            <p:cNvSpPr/>
            <p:nvPr/>
          </p:nvSpPr>
          <p:spPr>
            <a:xfrm>
              <a:off x="0" y="0"/>
              <a:ext cx="575916" cy="404356"/>
            </a:xfrm>
            <a:custGeom>
              <a:rect b="b" l="l" r="r" t="t"/>
              <a:pathLst>
                <a:path extrusionOk="0" h="404356" w="575916">
                  <a:moveTo>
                    <a:pt x="167360" y="0"/>
                  </a:moveTo>
                  <a:lnTo>
                    <a:pt x="408556" y="0"/>
                  </a:lnTo>
                  <a:cubicBezTo>
                    <a:pt x="500986" y="0"/>
                    <a:pt x="575916" y="74930"/>
                    <a:pt x="575916" y="167360"/>
                  </a:cubicBezTo>
                  <a:lnTo>
                    <a:pt x="575916" y="236995"/>
                  </a:lnTo>
                  <a:cubicBezTo>
                    <a:pt x="575916" y="281382"/>
                    <a:pt x="558283" y="323951"/>
                    <a:pt x="526897" y="355337"/>
                  </a:cubicBezTo>
                  <a:cubicBezTo>
                    <a:pt x="495511" y="386723"/>
                    <a:pt x="452942" y="404356"/>
                    <a:pt x="408556" y="404356"/>
                  </a:cubicBezTo>
                  <a:lnTo>
                    <a:pt x="167360" y="404356"/>
                  </a:lnTo>
                  <a:cubicBezTo>
                    <a:pt x="74930" y="404356"/>
                    <a:pt x="0" y="329426"/>
                    <a:pt x="0" y="236995"/>
                  </a:cubicBezTo>
                  <a:lnTo>
                    <a:pt x="0" y="167360"/>
                  </a:lnTo>
                  <a:cubicBezTo>
                    <a:pt x="0" y="122974"/>
                    <a:pt x="17633" y="80405"/>
                    <a:pt x="49019" y="49019"/>
                  </a:cubicBezTo>
                  <a:cubicBezTo>
                    <a:pt x="80405" y="17633"/>
                    <a:pt x="122974" y="0"/>
                    <a:pt x="167360"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txBox="1"/>
            <p:nvPr/>
          </p:nvSpPr>
          <p:spPr>
            <a:xfrm>
              <a:off x="0" y="28575"/>
              <a:ext cx="575916" cy="37578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S-VHS Deck</a:t>
              </a:r>
              <a:endParaRPr/>
            </a:p>
            <a:p>
              <a:pPr indent="0" lvl="0" marL="0" marR="0" rtl="0" algn="ctr">
                <a:lnSpc>
                  <a:spcPct val="100000"/>
                </a:lnSpc>
                <a:spcBef>
                  <a:spcPts val="0"/>
                </a:spcBef>
                <a:spcAft>
                  <a:spcPts val="0"/>
                </a:spcAft>
                <a:buNone/>
              </a:pPr>
              <a:r>
                <a:t/>
              </a:r>
              <a:endParaRPr b="1" i="0" sz="262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None/>
              </a:pPr>
              <a:r>
                <a:rPr b="0" i="0" lang="en-US" sz="2620" u="none" cap="none" strike="noStrike">
                  <a:solidFill>
                    <a:srgbClr val="000000"/>
                  </a:solidFill>
                  <a:latin typeface="Arimo"/>
                  <a:ea typeface="Arimo"/>
                  <a:cs typeface="Arimo"/>
                  <a:sym typeface="Arimo"/>
                </a:rPr>
                <a:t>Sony SV0 5800</a:t>
              </a:r>
              <a:endParaRPr/>
            </a:p>
          </p:txBody>
        </p:sp>
      </p:grpSp>
      <p:grpSp>
        <p:nvGrpSpPr>
          <p:cNvPr id="603" name="Google Shape;603;p38"/>
          <p:cNvGrpSpPr/>
          <p:nvPr/>
        </p:nvGrpSpPr>
        <p:grpSpPr>
          <a:xfrm>
            <a:off x="1028700" y="7126823"/>
            <a:ext cx="2359209" cy="1656422"/>
            <a:chOff x="0" y="0"/>
            <a:chExt cx="575916" cy="404356"/>
          </a:xfrm>
        </p:grpSpPr>
        <p:sp>
          <p:nvSpPr>
            <p:cNvPr id="604" name="Google Shape;604;p38"/>
            <p:cNvSpPr/>
            <p:nvPr/>
          </p:nvSpPr>
          <p:spPr>
            <a:xfrm>
              <a:off x="0" y="0"/>
              <a:ext cx="575916" cy="404356"/>
            </a:xfrm>
            <a:custGeom>
              <a:rect b="b" l="l" r="r" t="t"/>
              <a:pathLst>
                <a:path extrusionOk="0" h="404356" w="575916">
                  <a:moveTo>
                    <a:pt x="167360" y="0"/>
                  </a:moveTo>
                  <a:lnTo>
                    <a:pt x="408556" y="0"/>
                  </a:lnTo>
                  <a:cubicBezTo>
                    <a:pt x="500986" y="0"/>
                    <a:pt x="575916" y="74930"/>
                    <a:pt x="575916" y="167360"/>
                  </a:cubicBezTo>
                  <a:lnTo>
                    <a:pt x="575916" y="236995"/>
                  </a:lnTo>
                  <a:cubicBezTo>
                    <a:pt x="575916" y="281382"/>
                    <a:pt x="558283" y="323951"/>
                    <a:pt x="526897" y="355337"/>
                  </a:cubicBezTo>
                  <a:cubicBezTo>
                    <a:pt x="495511" y="386723"/>
                    <a:pt x="452942" y="404356"/>
                    <a:pt x="408556" y="404356"/>
                  </a:cubicBezTo>
                  <a:lnTo>
                    <a:pt x="167360" y="404356"/>
                  </a:lnTo>
                  <a:cubicBezTo>
                    <a:pt x="74930" y="404356"/>
                    <a:pt x="0" y="329426"/>
                    <a:pt x="0" y="236995"/>
                  </a:cubicBezTo>
                  <a:lnTo>
                    <a:pt x="0" y="167360"/>
                  </a:lnTo>
                  <a:cubicBezTo>
                    <a:pt x="0" y="122974"/>
                    <a:pt x="17633" y="80405"/>
                    <a:pt x="49019" y="49019"/>
                  </a:cubicBezTo>
                  <a:cubicBezTo>
                    <a:pt x="80405" y="17633"/>
                    <a:pt x="122974" y="0"/>
                    <a:pt x="167360" y="0"/>
                  </a:cubicBezTo>
                  <a:close/>
                </a:path>
              </a:pathLst>
            </a:custGeom>
            <a:solidFill>
              <a:srgbClr val="F7B9A1"/>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txBox="1"/>
            <p:nvPr/>
          </p:nvSpPr>
          <p:spPr>
            <a:xfrm>
              <a:off x="0" y="28575"/>
              <a:ext cx="575916" cy="37578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VHS Deck</a:t>
              </a:r>
              <a:endParaRPr/>
            </a:p>
            <a:p>
              <a:pPr indent="0" lvl="0" marL="0" marR="0" rtl="0" algn="ctr">
                <a:lnSpc>
                  <a:spcPct val="100000"/>
                </a:lnSpc>
                <a:spcBef>
                  <a:spcPts val="0"/>
                </a:spcBef>
                <a:spcAft>
                  <a:spcPts val="0"/>
                </a:spcAft>
                <a:buNone/>
              </a:pPr>
              <a:r>
                <a:t/>
              </a:r>
              <a:endParaRPr b="1" i="0" sz="262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None/>
              </a:pPr>
              <a:r>
                <a:rPr b="0" i="0" lang="en-US" sz="2420" u="none" cap="none" strike="noStrike">
                  <a:solidFill>
                    <a:srgbClr val="000000"/>
                  </a:solidFill>
                  <a:latin typeface="Arimo"/>
                  <a:ea typeface="Arimo"/>
                  <a:cs typeface="Arimo"/>
                  <a:sym typeface="Arimo"/>
                </a:rPr>
                <a:t>JVC HR-VP690U</a:t>
              </a:r>
              <a:endParaRPr/>
            </a:p>
          </p:txBody>
        </p:sp>
      </p:grpSp>
      <p:grpSp>
        <p:nvGrpSpPr>
          <p:cNvPr id="606" name="Google Shape;606;p38"/>
          <p:cNvGrpSpPr/>
          <p:nvPr/>
        </p:nvGrpSpPr>
        <p:grpSpPr>
          <a:xfrm>
            <a:off x="8497665" y="2588295"/>
            <a:ext cx="2359209" cy="7392076"/>
            <a:chOff x="0" y="0"/>
            <a:chExt cx="575916" cy="1804509"/>
          </a:xfrm>
        </p:grpSpPr>
        <p:sp>
          <p:nvSpPr>
            <p:cNvPr id="607" name="Google Shape;607;p38"/>
            <p:cNvSpPr/>
            <p:nvPr/>
          </p:nvSpPr>
          <p:spPr>
            <a:xfrm>
              <a:off x="0" y="0"/>
              <a:ext cx="575916" cy="1804509"/>
            </a:xfrm>
            <a:custGeom>
              <a:rect b="b" l="l" r="r" t="t"/>
              <a:pathLst>
                <a:path extrusionOk="0" h="1804509" w="575916">
                  <a:moveTo>
                    <a:pt x="167360" y="0"/>
                  </a:moveTo>
                  <a:lnTo>
                    <a:pt x="408556" y="0"/>
                  </a:lnTo>
                  <a:cubicBezTo>
                    <a:pt x="500986" y="0"/>
                    <a:pt x="575916" y="74930"/>
                    <a:pt x="575916" y="167360"/>
                  </a:cubicBezTo>
                  <a:lnTo>
                    <a:pt x="575916" y="1637149"/>
                  </a:lnTo>
                  <a:cubicBezTo>
                    <a:pt x="575916" y="1681536"/>
                    <a:pt x="558283" y="1724104"/>
                    <a:pt x="526897" y="1755490"/>
                  </a:cubicBezTo>
                  <a:cubicBezTo>
                    <a:pt x="495511" y="1786877"/>
                    <a:pt x="452942" y="1804509"/>
                    <a:pt x="408556" y="1804509"/>
                  </a:cubicBezTo>
                  <a:lnTo>
                    <a:pt x="167360" y="1804509"/>
                  </a:lnTo>
                  <a:cubicBezTo>
                    <a:pt x="122974" y="1804509"/>
                    <a:pt x="80405" y="1786877"/>
                    <a:pt x="49019" y="1755490"/>
                  </a:cubicBezTo>
                  <a:cubicBezTo>
                    <a:pt x="17633" y="1724104"/>
                    <a:pt x="0" y="1681536"/>
                    <a:pt x="0" y="1637149"/>
                  </a:cubicBezTo>
                  <a:lnTo>
                    <a:pt x="0" y="167360"/>
                  </a:lnTo>
                  <a:cubicBezTo>
                    <a:pt x="0" y="122974"/>
                    <a:pt x="17633" y="80405"/>
                    <a:pt x="49019" y="49019"/>
                  </a:cubicBezTo>
                  <a:cubicBezTo>
                    <a:pt x="80405" y="17633"/>
                    <a:pt x="122974" y="0"/>
                    <a:pt x="167360" y="0"/>
                  </a:cubicBezTo>
                  <a:close/>
                </a:path>
              </a:pathLst>
            </a:custGeom>
            <a:solidFill>
              <a:srgbClr val="FFF6C7"/>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txBox="1"/>
            <p:nvPr/>
          </p:nvSpPr>
          <p:spPr>
            <a:xfrm>
              <a:off x="0" y="28575"/>
              <a:ext cx="575916" cy="177593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Capture Device</a:t>
              </a:r>
              <a:endParaRPr/>
            </a:p>
            <a:p>
              <a:pPr indent="0" lvl="0" marL="0" marR="0" rtl="0" algn="ctr">
                <a:lnSpc>
                  <a:spcPct val="100000"/>
                </a:lnSpc>
                <a:spcBef>
                  <a:spcPts val="0"/>
                </a:spcBef>
                <a:spcAft>
                  <a:spcPts val="0"/>
                </a:spcAft>
                <a:buNone/>
              </a:pPr>
              <a:r>
                <a:t/>
              </a:r>
              <a:endParaRPr b="1" i="0" sz="262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None/>
              </a:pPr>
              <a:r>
                <a:rPr b="0" i="0" lang="en-US" sz="2620" u="none" cap="none" strike="noStrike">
                  <a:solidFill>
                    <a:srgbClr val="000000"/>
                  </a:solidFill>
                  <a:latin typeface="Arimo"/>
                  <a:ea typeface="Arimo"/>
                  <a:cs typeface="Arimo"/>
                  <a:sym typeface="Arimo"/>
                </a:rPr>
                <a:t>SAMMA Solo</a:t>
              </a:r>
              <a:endParaRPr/>
            </a:p>
          </p:txBody>
        </p:sp>
      </p:grpSp>
      <p:grpSp>
        <p:nvGrpSpPr>
          <p:cNvPr id="609" name="Google Shape;609;p38"/>
          <p:cNvGrpSpPr/>
          <p:nvPr/>
        </p:nvGrpSpPr>
        <p:grpSpPr>
          <a:xfrm>
            <a:off x="4357148" y="3155948"/>
            <a:ext cx="1548352" cy="847723"/>
            <a:chOff x="0" y="0"/>
            <a:chExt cx="2064469" cy="1130297"/>
          </a:xfrm>
        </p:grpSpPr>
        <p:sp>
          <p:nvSpPr>
            <p:cNvPr id="610" name="Google Shape;610;p38"/>
            <p:cNvSpPr/>
            <p:nvPr/>
          </p:nvSpPr>
          <p:spPr>
            <a:xfrm>
              <a:off x="0" y="0"/>
              <a:ext cx="2064469" cy="1130297"/>
            </a:xfrm>
            <a:custGeom>
              <a:rect b="b" l="l" r="r" t="t"/>
              <a:pathLst>
                <a:path extrusionOk="0" h="1130297" w="2064469">
                  <a:moveTo>
                    <a:pt x="0" y="0"/>
                  </a:moveTo>
                  <a:lnTo>
                    <a:pt x="2064469" y="0"/>
                  </a:lnTo>
                  <a:lnTo>
                    <a:pt x="2064469" y="1130297"/>
                  </a:lnTo>
                  <a:lnTo>
                    <a:pt x="0" y="1130297"/>
                  </a:lnTo>
                  <a:lnTo>
                    <a:pt x="0" y="0"/>
                  </a:lnTo>
                  <a:close/>
                </a:path>
              </a:pathLst>
            </a:custGeom>
            <a:blipFill rotWithShape="1">
              <a:blip r:embed="rId4">
                <a:alphaModFix/>
              </a:blip>
              <a:stretch>
                <a:fillRect b="0" l="0" r="0" t="0"/>
              </a:stretch>
            </a:blipFill>
            <a:ln>
              <a:noFill/>
            </a:ln>
          </p:spPr>
        </p:sp>
        <p:sp>
          <p:nvSpPr>
            <p:cNvPr id="611" name="Google Shape;611;p38"/>
            <p:cNvSpPr/>
            <p:nvPr/>
          </p:nvSpPr>
          <p:spPr>
            <a:xfrm>
              <a:off x="566825" y="403958"/>
              <a:ext cx="897768" cy="322380"/>
            </a:xfrm>
            <a:custGeom>
              <a:rect b="b" l="l" r="r" t="t"/>
              <a:pathLst>
                <a:path extrusionOk="0" h="322380" w="897768">
                  <a:moveTo>
                    <a:pt x="0" y="0"/>
                  </a:moveTo>
                  <a:lnTo>
                    <a:pt x="897768" y="0"/>
                  </a:lnTo>
                  <a:lnTo>
                    <a:pt x="897768" y="322381"/>
                  </a:lnTo>
                  <a:lnTo>
                    <a:pt x="0" y="322381"/>
                  </a:lnTo>
                  <a:lnTo>
                    <a:pt x="0" y="0"/>
                  </a:lnTo>
                  <a:close/>
                </a:path>
              </a:pathLst>
            </a:custGeom>
            <a:blipFill rotWithShape="1">
              <a:blip r:embed="rId5">
                <a:alphaModFix/>
              </a:blip>
              <a:stretch>
                <a:fillRect b="0" l="0" r="0" t="0"/>
              </a:stretch>
            </a:blipFill>
            <a:ln>
              <a:noFill/>
            </a:ln>
          </p:spPr>
        </p:sp>
      </p:grpSp>
      <p:grpSp>
        <p:nvGrpSpPr>
          <p:cNvPr id="612" name="Google Shape;612;p38"/>
          <p:cNvGrpSpPr/>
          <p:nvPr/>
        </p:nvGrpSpPr>
        <p:grpSpPr>
          <a:xfrm>
            <a:off x="4435122" y="6997012"/>
            <a:ext cx="1548352" cy="847723"/>
            <a:chOff x="0" y="0"/>
            <a:chExt cx="2064469" cy="1130297"/>
          </a:xfrm>
        </p:grpSpPr>
        <p:sp>
          <p:nvSpPr>
            <p:cNvPr id="613" name="Google Shape;613;p38"/>
            <p:cNvSpPr/>
            <p:nvPr/>
          </p:nvSpPr>
          <p:spPr>
            <a:xfrm>
              <a:off x="0" y="0"/>
              <a:ext cx="2064469" cy="1130297"/>
            </a:xfrm>
            <a:custGeom>
              <a:rect b="b" l="l" r="r" t="t"/>
              <a:pathLst>
                <a:path extrusionOk="0" h="1130297" w="2064469">
                  <a:moveTo>
                    <a:pt x="0" y="0"/>
                  </a:moveTo>
                  <a:lnTo>
                    <a:pt x="2064469" y="0"/>
                  </a:lnTo>
                  <a:lnTo>
                    <a:pt x="2064469" y="1130297"/>
                  </a:lnTo>
                  <a:lnTo>
                    <a:pt x="0" y="1130297"/>
                  </a:lnTo>
                  <a:lnTo>
                    <a:pt x="0" y="0"/>
                  </a:lnTo>
                  <a:close/>
                </a:path>
              </a:pathLst>
            </a:custGeom>
            <a:blipFill rotWithShape="1">
              <a:blip r:embed="rId4">
                <a:alphaModFix/>
              </a:blip>
              <a:stretch>
                <a:fillRect b="0" l="0" r="0" t="0"/>
              </a:stretch>
            </a:blipFill>
            <a:ln>
              <a:noFill/>
            </a:ln>
          </p:spPr>
        </p:sp>
        <p:sp>
          <p:nvSpPr>
            <p:cNvPr id="614" name="Google Shape;614;p38"/>
            <p:cNvSpPr/>
            <p:nvPr/>
          </p:nvSpPr>
          <p:spPr>
            <a:xfrm>
              <a:off x="566825" y="403958"/>
              <a:ext cx="897768" cy="322380"/>
            </a:xfrm>
            <a:custGeom>
              <a:rect b="b" l="l" r="r" t="t"/>
              <a:pathLst>
                <a:path extrusionOk="0" h="322380" w="897768">
                  <a:moveTo>
                    <a:pt x="0" y="0"/>
                  </a:moveTo>
                  <a:lnTo>
                    <a:pt x="897768" y="0"/>
                  </a:lnTo>
                  <a:lnTo>
                    <a:pt x="897768" y="322381"/>
                  </a:lnTo>
                  <a:lnTo>
                    <a:pt x="0" y="322381"/>
                  </a:lnTo>
                  <a:lnTo>
                    <a:pt x="0" y="0"/>
                  </a:lnTo>
                  <a:close/>
                </a:path>
              </a:pathLst>
            </a:custGeom>
            <a:blipFill rotWithShape="1">
              <a:blip r:embed="rId5">
                <a:alphaModFix/>
              </a:blip>
              <a:stretch>
                <a:fillRect b="0" l="0" r="0" t="0"/>
              </a:stretch>
            </a:blipFill>
            <a:ln>
              <a:noFill/>
            </a:ln>
          </p:spPr>
        </p:sp>
      </p:grpSp>
      <p:grpSp>
        <p:nvGrpSpPr>
          <p:cNvPr id="615" name="Google Shape;615;p38"/>
          <p:cNvGrpSpPr/>
          <p:nvPr/>
        </p:nvGrpSpPr>
        <p:grpSpPr>
          <a:xfrm>
            <a:off x="4418983" y="8123155"/>
            <a:ext cx="1580631" cy="865396"/>
            <a:chOff x="0" y="0"/>
            <a:chExt cx="2107509" cy="1153861"/>
          </a:xfrm>
        </p:grpSpPr>
        <p:sp>
          <p:nvSpPr>
            <p:cNvPr id="616" name="Google Shape;616;p38"/>
            <p:cNvSpPr/>
            <p:nvPr/>
          </p:nvSpPr>
          <p:spPr>
            <a:xfrm>
              <a:off x="0" y="0"/>
              <a:ext cx="2107509" cy="1153861"/>
            </a:xfrm>
            <a:custGeom>
              <a:rect b="b" l="l" r="r" t="t"/>
              <a:pathLst>
                <a:path extrusionOk="0" h="1153861" w="2107509">
                  <a:moveTo>
                    <a:pt x="0" y="0"/>
                  </a:moveTo>
                  <a:lnTo>
                    <a:pt x="2107509" y="0"/>
                  </a:lnTo>
                  <a:lnTo>
                    <a:pt x="2107509" y="1153861"/>
                  </a:lnTo>
                  <a:lnTo>
                    <a:pt x="0" y="1153861"/>
                  </a:lnTo>
                  <a:lnTo>
                    <a:pt x="0" y="0"/>
                  </a:lnTo>
                  <a:close/>
                </a:path>
              </a:pathLst>
            </a:custGeom>
            <a:blipFill rotWithShape="1">
              <a:blip r:embed="rId4">
                <a:alphaModFix/>
              </a:blip>
              <a:stretch>
                <a:fillRect b="0" l="0" r="0" t="0"/>
              </a:stretch>
            </a:blipFill>
            <a:ln>
              <a:noFill/>
            </a:ln>
          </p:spPr>
        </p:sp>
        <p:sp>
          <p:nvSpPr>
            <p:cNvPr id="617" name="Google Shape;617;p38"/>
            <p:cNvSpPr/>
            <p:nvPr/>
          </p:nvSpPr>
          <p:spPr>
            <a:xfrm>
              <a:off x="668773" y="368143"/>
              <a:ext cx="769962" cy="417575"/>
            </a:xfrm>
            <a:custGeom>
              <a:rect b="b" l="l" r="r" t="t"/>
              <a:pathLst>
                <a:path extrusionOk="0" h="417575" w="769962">
                  <a:moveTo>
                    <a:pt x="0" y="0"/>
                  </a:moveTo>
                  <a:lnTo>
                    <a:pt x="769962" y="0"/>
                  </a:lnTo>
                  <a:lnTo>
                    <a:pt x="769962" y="417575"/>
                  </a:lnTo>
                  <a:lnTo>
                    <a:pt x="0" y="417575"/>
                  </a:lnTo>
                  <a:lnTo>
                    <a:pt x="0" y="0"/>
                  </a:lnTo>
                  <a:close/>
                </a:path>
              </a:pathLst>
            </a:custGeom>
            <a:blipFill rotWithShape="1">
              <a:blip r:embed="rId5">
                <a:alphaModFix/>
              </a:blip>
              <a:stretch>
                <a:fillRect b="0" l="-51027" r="0" t="0"/>
              </a:stretch>
            </a:blipFill>
            <a:ln>
              <a:noFill/>
            </a:ln>
          </p:spPr>
        </p:sp>
      </p:grpSp>
      <p:grpSp>
        <p:nvGrpSpPr>
          <p:cNvPr id="618" name="Google Shape;618;p38"/>
          <p:cNvGrpSpPr/>
          <p:nvPr/>
        </p:nvGrpSpPr>
        <p:grpSpPr>
          <a:xfrm>
            <a:off x="4357148" y="5263531"/>
            <a:ext cx="1580631" cy="865396"/>
            <a:chOff x="0" y="0"/>
            <a:chExt cx="2107509" cy="1153861"/>
          </a:xfrm>
        </p:grpSpPr>
        <p:sp>
          <p:nvSpPr>
            <p:cNvPr id="619" name="Google Shape;619;p38"/>
            <p:cNvSpPr/>
            <p:nvPr/>
          </p:nvSpPr>
          <p:spPr>
            <a:xfrm>
              <a:off x="0" y="0"/>
              <a:ext cx="2107509" cy="1153861"/>
            </a:xfrm>
            <a:custGeom>
              <a:rect b="b" l="l" r="r" t="t"/>
              <a:pathLst>
                <a:path extrusionOk="0" h="1153861" w="2107509">
                  <a:moveTo>
                    <a:pt x="0" y="0"/>
                  </a:moveTo>
                  <a:lnTo>
                    <a:pt x="2107509" y="0"/>
                  </a:lnTo>
                  <a:lnTo>
                    <a:pt x="2107509" y="1153861"/>
                  </a:lnTo>
                  <a:lnTo>
                    <a:pt x="0" y="1153861"/>
                  </a:lnTo>
                  <a:lnTo>
                    <a:pt x="0" y="0"/>
                  </a:lnTo>
                  <a:close/>
                </a:path>
              </a:pathLst>
            </a:custGeom>
            <a:blipFill rotWithShape="1">
              <a:blip r:embed="rId4">
                <a:alphaModFix/>
              </a:blip>
              <a:stretch>
                <a:fillRect b="0" l="0" r="0" t="0"/>
              </a:stretch>
            </a:blipFill>
            <a:ln>
              <a:noFill/>
            </a:ln>
          </p:spPr>
        </p:sp>
        <p:sp>
          <p:nvSpPr>
            <p:cNvPr id="620" name="Google Shape;620;p38"/>
            <p:cNvSpPr/>
            <p:nvPr/>
          </p:nvSpPr>
          <p:spPr>
            <a:xfrm>
              <a:off x="668773" y="368143"/>
              <a:ext cx="769962" cy="417575"/>
            </a:xfrm>
            <a:custGeom>
              <a:rect b="b" l="l" r="r" t="t"/>
              <a:pathLst>
                <a:path extrusionOk="0" h="417575" w="769962">
                  <a:moveTo>
                    <a:pt x="0" y="0"/>
                  </a:moveTo>
                  <a:lnTo>
                    <a:pt x="769962" y="0"/>
                  </a:lnTo>
                  <a:lnTo>
                    <a:pt x="769962" y="417575"/>
                  </a:lnTo>
                  <a:lnTo>
                    <a:pt x="0" y="417575"/>
                  </a:lnTo>
                  <a:lnTo>
                    <a:pt x="0" y="0"/>
                  </a:lnTo>
                  <a:close/>
                </a:path>
              </a:pathLst>
            </a:custGeom>
            <a:blipFill rotWithShape="1">
              <a:blip r:embed="rId5">
                <a:alphaModFix/>
              </a:blip>
              <a:stretch>
                <a:fillRect b="0" l="-51027" r="0" t="0"/>
              </a:stretch>
            </a:blipFill>
            <a:ln>
              <a:noFill/>
            </a:ln>
          </p:spPr>
        </p:sp>
      </p:grpSp>
      <p:sp>
        <p:nvSpPr>
          <p:cNvPr id="621" name="Google Shape;621;p38"/>
          <p:cNvSpPr txBox="1"/>
          <p:nvPr/>
        </p:nvSpPr>
        <p:spPr>
          <a:xfrm>
            <a:off x="395993" y="616272"/>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METHODOLOGY</a:t>
            </a:r>
            <a:endParaRPr/>
          </a:p>
        </p:txBody>
      </p:sp>
      <p:cxnSp>
        <p:nvCxnSpPr>
          <p:cNvPr id="622" name="Google Shape;622;p38"/>
          <p:cNvCxnSpPr/>
          <p:nvPr/>
        </p:nvCxnSpPr>
        <p:spPr>
          <a:xfrm flipH="1" rot="10800000">
            <a:off x="3387909" y="3579809"/>
            <a:ext cx="969239" cy="969479"/>
          </a:xfrm>
          <a:prstGeom prst="straightConnector1">
            <a:avLst/>
          </a:prstGeom>
          <a:noFill/>
          <a:ln cap="flat" cmpd="sng" w="47625">
            <a:solidFill>
              <a:srgbClr val="000000"/>
            </a:solidFill>
            <a:prstDash val="solid"/>
            <a:round/>
            <a:headEnd len="sm" w="sm" type="none"/>
            <a:tailEnd len="med" w="med" type="stealth"/>
          </a:ln>
        </p:spPr>
      </p:cxnSp>
      <p:cxnSp>
        <p:nvCxnSpPr>
          <p:cNvPr id="623" name="Google Shape;623;p38"/>
          <p:cNvCxnSpPr/>
          <p:nvPr/>
        </p:nvCxnSpPr>
        <p:spPr>
          <a:xfrm flipH="1" rot="10800000">
            <a:off x="5905500" y="3129411"/>
            <a:ext cx="2592166" cy="450398"/>
          </a:xfrm>
          <a:prstGeom prst="straightConnector1">
            <a:avLst/>
          </a:prstGeom>
          <a:noFill/>
          <a:ln cap="flat" cmpd="sng" w="47625">
            <a:solidFill>
              <a:srgbClr val="000000"/>
            </a:solidFill>
            <a:prstDash val="solid"/>
            <a:round/>
            <a:headEnd len="sm" w="sm" type="none"/>
            <a:tailEnd len="med" w="med" type="stealth"/>
          </a:ln>
        </p:spPr>
      </p:cxnSp>
      <p:cxnSp>
        <p:nvCxnSpPr>
          <p:cNvPr id="624" name="Google Shape;624;p38"/>
          <p:cNvCxnSpPr/>
          <p:nvPr/>
        </p:nvCxnSpPr>
        <p:spPr>
          <a:xfrm flipH="1" rot="10800000">
            <a:off x="10856874" y="3139539"/>
            <a:ext cx="1702949" cy="1212"/>
          </a:xfrm>
          <a:prstGeom prst="straightConnector1">
            <a:avLst/>
          </a:prstGeom>
          <a:noFill/>
          <a:ln cap="flat" cmpd="sng" w="47625">
            <a:solidFill>
              <a:srgbClr val="000000"/>
            </a:solidFill>
            <a:prstDash val="solid"/>
            <a:round/>
            <a:headEnd len="sm" w="sm" type="none"/>
            <a:tailEnd len="med" w="med" type="stealth"/>
          </a:ln>
        </p:spPr>
      </p:cxnSp>
      <p:cxnSp>
        <p:nvCxnSpPr>
          <p:cNvPr id="625" name="Google Shape;625;p38"/>
          <p:cNvCxnSpPr/>
          <p:nvPr/>
        </p:nvCxnSpPr>
        <p:spPr>
          <a:xfrm>
            <a:off x="10856874" y="4257831"/>
            <a:ext cx="1710393" cy="4213"/>
          </a:xfrm>
          <a:prstGeom prst="straightConnector1">
            <a:avLst/>
          </a:prstGeom>
          <a:noFill/>
          <a:ln cap="flat" cmpd="sng" w="47625">
            <a:solidFill>
              <a:srgbClr val="000000"/>
            </a:solidFill>
            <a:prstDash val="solid"/>
            <a:round/>
            <a:headEnd len="sm" w="sm" type="none"/>
            <a:tailEnd len="med" w="med" type="stealth"/>
          </a:ln>
        </p:spPr>
      </p:cxnSp>
      <p:cxnSp>
        <p:nvCxnSpPr>
          <p:cNvPr id="626" name="Google Shape;626;p38"/>
          <p:cNvCxnSpPr/>
          <p:nvPr/>
        </p:nvCxnSpPr>
        <p:spPr>
          <a:xfrm flipH="1" rot="10800000">
            <a:off x="10856874" y="5259501"/>
            <a:ext cx="1710393" cy="4030"/>
          </a:xfrm>
          <a:prstGeom prst="straightConnector1">
            <a:avLst/>
          </a:prstGeom>
          <a:noFill/>
          <a:ln cap="flat" cmpd="sng" w="47625">
            <a:solidFill>
              <a:srgbClr val="000000"/>
            </a:solidFill>
            <a:prstDash val="solid"/>
            <a:round/>
            <a:headEnd len="sm" w="sm" type="none"/>
            <a:tailEnd len="med" w="med" type="stealth"/>
          </a:ln>
        </p:spPr>
      </p:cxnSp>
      <p:cxnSp>
        <p:nvCxnSpPr>
          <p:cNvPr id="627" name="Google Shape;627;p38"/>
          <p:cNvCxnSpPr/>
          <p:nvPr/>
        </p:nvCxnSpPr>
        <p:spPr>
          <a:xfrm>
            <a:off x="10856874" y="6348825"/>
            <a:ext cx="1710393" cy="3120"/>
          </a:xfrm>
          <a:prstGeom prst="straightConnector1">
            <a:avLst/>
          </a:prstGeom>
          <a:noFill/>
          <a:ln cap="flat" cmpd="sng" w="47625">
            <a:solidFill>
              <a:srgbClr val="000000"/>
            </a:solidFill>
            <a:prstDash val="solid"/>
            <a:round/>
            <a:headEnd len="sm" w="sm" type="none"/>
            <a:tailEnd len="med" w="med" type="stealth"/>
          </a:ln>
        </p:spPr>
      </p:cxnSp>
      <p:cxnSp>
        <p:nvCxnSpPr>
          <p:cNvPr id="628" name="Google Shape;628;p38"/>
          <p:cNvCxnSpPr/>
          <p:nvPr/>
        </p:nvCxnSpPr>
        <p:spPr>
          <a:xfrm flipH="1" rot="10800000">
            <a:off x="10856874" y="7452692"/>
            <a:ext cx="1710393" cy="3773"/>
          </a:xfrm>
          <a:prstGeom prst="straightConnector1">
            <a:avLst/>
          </a:prstGeom>
          <a:noFill/>
          <a:ln cap="flat" cmpd="sng" w="47625">
            <a:solidFill>
              <a:srgbClr val="000000"/>
            </a:solidFill>
            <a:prstDash val="solid"/>
            <a:round/>
            <a:headEnd len="sm" w="sm" type="none"/>
            <a:tailEnd len="med" w="med" type="stealth"/>
          </a:ln>
        </p:spPr>
      </p:cxnSp>
      <p:cxnSp>
        <p:nvCxnSpPr>
          <p:cNvPr id="629" name="Google Shape;629;p38"/>
          <p:cNvCxnSpPr/>
          <p:nvPr/>
        </p:nvCxnSpPr>
        <p:spPr>
          <a:xfrm flipH="1" rot="10800000">
            <a:off x="10856874" y="8553439"/>
            <a:ext cx="1751970" cy="2414"/>
          </a:xfrm>
          <a:prstGeom prst="straightConnector1">
            <a:avLst/>
          </a:prstGeom>
          <a:noFill/>
          <a:ln cap="flat" cmpd="sng" w="47625">
            <a:solidFill>
              <a:srgbClr val="000000"/>
            </a:solidFill>
            <a:prstDash val="solid"/>
            <a:round/>
            <a:headEnd len="sm" w="sm" type="none"/>
            <a:tailEnd len="med" w="med" type="stealth"/>
          </a:ln>
        </p:spPr>
      </p:cxnSp>
      <p:cxnSp>
        <p:nvCxnSpPr>
          <p:cNvPr id="630" name="Google Shape;630;p38"/>
          <p:cNvCxnSpPr/>
          <p:nvPr/>
        </p:nvCxnSpPr>
        <p:spPr>
          <a:xfrm flipH="1" rot="10800000">
            <a:off x="10872228" y="9587428"/>
            <a:ext cx="1736385" cy="7581"/>
          </a:xfrm>
          <a:prstGeom prst="straightConnector1">
            <a:avLst/>
          </a:prstGeom>
          <a:noFill/>
          <a:ln cap="flat" cmpd="sng" w="47625">
            <a:solidFill>
              <a:srgbClr val="000000"/>
            </a:solidFill>
            <a:prstDash val="solid"/>
            <a:round/>
            <a:headEnd len="sm" w="sm" type="none"/>
            <a:tailEnd len="med" w="med" type="stealth"/>
          </a:ln>
        </p:spPr>
      </p:cxnSp>
      <p:cxnSp>
        <p:nvCxnSpPr>
          <p:cNvPr id="631" name="Google Shape;631;p38"/>
          <p:cNvCxnSpPr/>
          <p:nvPr/>
        </p:nvCxnSpPr>
        <p:spPr>
          <a:xfrm>
            <a:off x="5905500" y="3579809"/>
            <a:ext cx="2592166" cy="639317"/>
          </a:xfrm>
          <a:prstGeom prst="straightConnector1">
            <a:avLst/>
          </a:prstGeom>
          <a:noFill/>
          <a:ln cap="flat" cmpd="sng" w="47625">
            <a:solidFill>
              <a:srgbClr val="000000"/>
            </a:solidFill>
            <a:prstDash val="solid"/>
            <a:round/>
            <a:headEnd len="sm" w="sm" type="none"/>
            <a:tailEnd len="med" w="med" type="stealth"/>
          </a:ln>
        </p:spPr>
      </p:cxnSp>
      <p:cxnSp>
        <p:nvCxnSpPr>
          <p:cNvPr id="632" name="Google Shape;632;p38"/>
          <p:cNvCxnSpPr/>
          <p:nvPr/>
        </p:nvCxnSpPr>
        <p:spPr>
          <a:xfrm flipH="1" rot="10800000">
            <a:off x="5937779" y="5245388"/>
            <a:ext cx="2559886" cy="450842"/>
          </a:xfrm>
          <a:prstGeom prst="straightConnector1">
            <a:avLst/>
          </a:prstGeom>
          <a:noFill/>
          <a:ln cap="flat" cmpd="sng" w="47625">
            <a:solidFill>
              <a:srgbClr val="000000"/>
            </a:solidFill>
            <a:prstDash val="solid"/>
            <a:round/>
            <a:headEnd len="sm" w="sm" type="none"/>
            <a:tailEnd len="med" w="med" type="stealth"/>
          </a:ln>
        </p:spPr>
      </p:cxnSp>
      <p:cxnSp>
        <p:nvCxnSpPr>
          <p:cNvPr id="633" name="Google Shape;633;p38"/>
          <p:cNvCxnSpPr/>
          <p:nvPr/>
        </p:nvCxnSpPr>
        <p:spPr>
          <a:xfrm>
            <a:off x="5937779" y="5696229"/>
            <a:ext cx="2559886" cy="621477"/>
          </a:xfrm>
          <a:prstGeom prst="straightConnector1">
            <a:avLst/>
          </a:prstGeom>
          <a:noFill/>
          <a:ln cap="flat" cmpd="sng" w="47625">
            <a:solidFill>
              <a:srgbClr val="000000"/>
            </a:solidFill>
            <a:prstDash val="solid"/>
            <a:round/>
            <a:headEnd len="sm" w="sm" type="none"/>
            <a:tailEnd len="med" w="med" type="stealth"/>
          </a:ln>
        </p:spPr>
      </p:cxnSp>
      <p:cxnSp>
        <p:nvCxnSpPr>
          <p:cNvPr id="634" name="Google Shape;634;p38"/>
          <p:cNvCxnSpPr/>
          <p:nvPr/>
        </p:nvCxnSpPr>
        <p:spPr>
          <a:xfrm>
            <a:off x="5983474" y="7420874"/>
            <a:ext cx="2514191" cy="4140"/>
          </a:xfrm>
          <a:prstGeom prst="straightConnector1">
            <a:avLst/>
          </a:prstGeom>
          <a:noFill/>
          <a:ln cap="flat" cmpd="sng" w="47625">
            <a:solidFill>
              <a:srgbClr val="000000"/>
            </a:solidFill>
            <a:prstDash val="solid"/>
            <a:round/>
            <a:headEnd len="sm" w="sm" type="none"/>
            <a:tailEnd len="med" w="med" type="stealth"/>
          </a:ln>
        </p:spPr>
      </p:cxnSp>
      <p:cxnSp>
        <p:nvCxnSpPr>
          <p:cNvPr id="635" name="Google Shape;635;p38"/>
          <p:cNvCxnSpPr/>
          <p:nvPr/>
        </p:nvCxnSpPr>
        <p:spPr>
          <a:xfrm flipH="1" rot="10800000">
            <a:off x="5999614" y="8551025"/>
            <a:ext cx="2498051" cy="4828"/>
          </a:xfrm>
          <a:prstGeom prst="straightConnector1">
            <a:avLst/>
          </a:prstGeom>
          <a:noFill/>
          <a:ln cap="flat" cmpd="sng" w="47625">
            <a:solidFill>
              <a:srgbClr val="000000"/>
            </a:solidFill>
            <a:prstDash val="solid"/>
            <a:round/>
            <a:headEnd len="sm" w="sm" type="none"/>
            <a:tailEnd len="med" w="med" type="stealth"/>
          </a:ln>
        </p:spPr>
      </p:cxnSp>
      <p:cxnSp>
        <p:nvCxnSpPr>
          <p:cNvPr id="636" name="Google Shape;636;p38"/>
          <p:cNvCxnSpPr/>
          <p:nvPr/>
        </p:nvCxnSpPr>
        <p:spPr>
          <a:xfrm>
            <a:off x="6054350" y="9639818"/>
            <a:ext cx="2443315" cy="1036"/>
          </a:xfrm>
          <a:prstGeom prst="straightConnector1">
            <a:avLst/>
          </a:prstGeom>
          <a:noFill/>
          <a:ln cap="flat" cmpd="sng" w="47625">
            <a:solidFill>
              <a:srgbClr val="000000"/>
            </a:solidFill>
            <a:prstDash val="solid"/>
            <a:round/>
            <a:headEnd len="sm" w="sm" type="none"/>
            <a:tailEnd len="med" w="med" type="stealth"/>
          </a:ln>
        </p:spPr>
      </p:cxnSp>
      <p:cxnSp>
        <p:nvCxnSpPr>
          <p:cNvPr id="637" name="Google Shape;637;p38"/>
          <p:cNvCxnSpPr/>
          <p:nvPr/>
        </p:nvCxnSpPr>
        <p:spPr>
          <a:xfrm>
            <a:off x="3387909" y="4549288"/>
            <a:ext cx="969239" cy="1146941"/>
          </a:xfrm>
          <a:prstGeom prst="straightConnector1">
            <a:avLst/>
          </a:prstGeom>
          <a:noFill/>
          <a:ln cap="flat" cmpd="sng" w="47625">
            <a:solidFill>
              <a:srgbClr val="000000"/>
            </a:solidFill>
            <a:prstDash val="solid"/>
            <a:round/>
            <a:headEnd len="sm" w="sm" type="none"/>
            <a:tailEnd len="med" w="med" type="stealth"/>
          </a:ln>
        </p:spPr>
      </p:cxnSp>
      <p:cxnSp>
        <p:nvCxnSpPr>
          <p:cNvPr id="638" name="Google Shape;638;p38"/>
          <p:cNvCxnSpPr/>
          <p:nvPr/>
        </p:nvCxnSpPr>
        <p:spPr>
          <a:xfrm flipH="1" rot="10800000">
            <a:off x="3387909" y="7427985"/>
            <a:ext cx="1047213" cy="527049"/>
          </a:xfrm>
          <a:prstGeom prst="straightConnector1">
            <a:avLst/>
          </a:prstGeom>
          <a:noFill/>
          <a:ln cap="flat" cmpd="sng" w="47625">
            <a:solidFill>
              <a:srgbClr val="000000"/>
            </a:solidFill>
            <a:prstDash val="solid"/>
            <a:round/>
            <a:headEnd len="sm" w="sm" type="none"/>
            <a:tailEnd len="med" w="med" type="stealth"/>
          </a:ln>
        </p:spPr>
      </p:cxnSp>
      <p:cxnSp>
        <p:nvCxnSpPr>
          <p:cNvPr id="639" name="Google Shape;639;p38"/>
          <p:cNvCxnSpPr/>
          <p:nvPr/>
        </p:nvCxnSpPr>
        <p:spPr>
          <a:xfrm>
            <a:off x="3387909" y="7955034"/>
            <a:ext cx="1031074" cy="600819"/>
          </a:xfrm>
          <a:prstGeom prst="straightConnector1">
            <a:avLst/>
          </a:prstGeom>
          <a:noFill/>
          <a:ln cap="flat" cmpd="sng" w="47625">
            <a:solidFill>
              <a:srgbClr val="000000"/>
            </a:solidFill>
            <a:prstDash val="solid"/>
            <a:round/>
            <a:headEnd len="sm" w="sm" type="none"/>
            <a:tailEnd len="med" w="med" type="stealth"/>
          </a:ln>
        </p:spPr>
      </p:cxnSp>
      <p:grpSp>
        <p:nvGrpSpPr>
          <p:cNvPr id="640" name="Google Shape;640;p38"/>
          <p:cNvGrpSpPr/>
          <p:nvPr/>
        </p:nvGrpSpPr>
        <p:grpSpPr>
          <a:xfrm>
            <a:off x="6534351" y="2593946"/>
            <a:ext cx="1836374" cy="621983"/>
            <a:chOff x="0" y="0"/>
            <a:chExt cx="448285" cy="151835"/>
          </a:xfrm>
        </p:grpSpPr>
        <p:sp>
          <p:nvSpPr>
            <p:cNvPr id="641" name="Google Shape;641;p38"/>
            <p:cNvSpPr/>
            <p:nvPr/>
          </p:nvSpPr>
          <p:spPr>
            <a:xfrm>
              <a:off x="0" y="0"/>
              <a:ext cx="448285" cy="151835"/>
            </a:xfrm>
            <a:custGeom>
              <a:rect b="b" l="l" r="r" t="t"/>
              <a:pathLst>
                <a:path extrusionOk="0" h="151835" w="448285">
                  <a:moveTo>
                    <a:pt x="75917" y="0"/>
                  </a:moveTo>
                  <a:lnTo>
                    <a:pt x="372367" y="0"/>
                  </a:lnTo>
                  <a:cubicBezTo>
                    <a:pt x="392502" y="0"/>
                    <a:pt x="411812" y="7998"/>
                    <a:pt x="426049" y="22236"/>
                  </a:cubicBezTo>
                  <a:cubicBezTo>
                    <a:pt x="440286" y="36473"/>
                    <a:pt x="448285" y="55783"/>
                    <a:pt x="448285" y="75917"/>
                  </a:cubicBezTo>
                  <a:lnTo>
                    <a:pt x="448285" y="75917"/>
                  </a:lnTo>
                  <a:cubicBezTo>
                    <a:pt x="448285" y="117845"/>
                    <a:pt x="414295" y="151835"/>
                    <a:pt x="372367" y="151835"/>
                  </a:cubicBezTo>
                  <a:lnTo>
                    <a:pt x="75917" y="151835"/>
                  </a:lnTo>
                  <a:cubicBezTo>
                    <a:pt x="55783" y="151835"/>
                    <a:pt x="36473" y="143836"/>
                    <a:pt x="22236" y="129599"/>
                  </a:cubicBezTo>
                  <a:cubicBezTo>
                    <a:pt x="7998" y="115362"/>
                    <a:pt x="0" y="96052"/>
                    <a:pt x="0" y="75917"/>
                  </a:cubicBezTo>
                  <a:lnTo>
                    <a:pt x="0" y="75917"/>
                  </a:lnTo>
                  <a:cubicBezTo>
                    <a:pt x="0" y="55783"/>
                    <a:pt x="7998" y="36473"/>
                    <a:pt x="22236" y="22236"/>
                  </a:cubicBezTo>
                  <a:cubicBezTo>
                    <a:pt x="36473" y="7998"/>
                    <a:pt x="55783" y="0"/>
                    <a:pt x="7591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txBox="1"/>
            <p:nvPr/>
          </p:nvSpPr>
          <p:spPr>
            <a:xfrm>
              <a:off x="0" y="28575"/>
              <a:ext cx="448285" cy="12326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Composite</a:t>
              </a:r>
              <a:endParaRPr/>
            </a:p>
          </p:txBody>
        </p:sp>
      </p:grpSp>
      <p:grpSp>
        <p:nvGrpSpPr>
          <p:cNvPr id="643" name="Google Shape;643;p38"/>
          <p:cNvGrpSpPr/>
          <p:nvPr/>
        </p:nvGrpSpPr>
        <p:grpSpPr>
          <a:xfrm>
            <a:off x="6534351" y="4663208"/>
            <a:ext cx="1836374" cy="621983"/>
            <a:chOff x="0" y="0"/>
            <a:chExt cx="448285" cy="151835"/>
          </a:xfrm>
        </p:grpSpPr>
        <p:sp>
          <p:nvSpPr>
            <p:cNvPr id="644" name="Google Shape;644;p38"/>
            <p:cNvSpPr/>
            <p:nvPr/>
          </p:nvSpPr>
          <p:spPr>
            <a:xfrm>
              <a:off x="0" y="0"/>
              <a:ext cx="448285" cy="151835"/>
            </a:xfrm>
            <a:custGeom>
              <a:rect b="b" l="l" r="r" t="t"/>
              <a:pathLst>
                <a:path extrusionOk="0" h="151835" w="448285">
                  <a:moveTo>
                    <a:pt x="75917" y="0"/>
                  </a:moveTo>
                  <a:lnTo>
                    <a:pt x="372367" y="0"/>
                  </a:lnTo>
                  <a:cubicBezTo>
                    <a:pt x="392502" y="0"/>
                    <a:pt x="411812" y="7998"/>
                    <a:pt x="426049" y="22236"/>
                  </a:cubicBezTo>
                  <a:cubicBezTo>
                    <a:pt x="440286" y="36473"/>
                    <a:pt x="448285" y="55783"/>
                    <a:pt x="448285" y="75917"/>
                  </a:cubicBezTo>
                  <a:lnTo>
                    <a:pt x="448285" y="75917"/>
                  </a:lnTo>
                  <a:cubicBezTo>
                    <a:pt x="448285" y="117845"/>
                    <a:pt x="414295" y="151835"/>
                    <a:pt x="372367" y="151835"/>
                  </a:cubicBezTo>
                  <a:lnTo>
                    <a:pt x="75917" y="151835"/>
                  </a:lnTo>
                  <a:cubicBezTo>
                    <a:pt x="55783" y="151835"/>
                    <a:pt x="36473" y="143836"/>
                    <a:pt x="22236" y="129599"/>
                  </a:cubicBezTo>
                  <a:cubicBezTo>
                    <a:pt x="7998" y="115362"/>
                    <a:pt x="0" y="96052"/>
                    <a:pt x="0" y="75917"/>
                  </a:cubicBezTo>
                  <a:lnTo>
                    <a:pt x="0" y="75917"/>
                  </a:lnTo>
                  <a:cubicBezTo>
                    <a:pt x="0" y="55783"/>
                    <a:pt x="7998" y="36473"/>
                    <a:pt x="22236" y="22236"/>
                  </a:cubicBezTo>
                  <a:cubicBezTo>
                    <a:pt x="36473" y="7998"/>
                    <a:pt x="55783" y="0"/>
                    <a:pt x="7591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txBox="1"/>
            <p:nvPr/>
          </p:nvSpPr>
          <p:spPr>
            <a:xfrm>
              <a:off x="0" y="28575"/>
              <a:ext cx="448285" cy="12326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Composite</a:t>
              </a:r>
              <a:endParaRPr/>
            </a:p>
          </p:txBody>
        </p:sp>
      </p:grpSp>
      <p:grpSp>
        <p:nvGrpSpPr>
          <p:cNvPr id="646" name="Google Shape;646;p38"/>
          <p:cNvGrpSpPr/>
          <p:nvPr/>
        </p:nvGrpSpPr>
        <p:grpSpPr>
          <a:xfrm>
            <a:off x="6357584" y="6865205"/>
            <a:ext cx="1836374" cy="621983"/>
            <a:chOff x="0" y="0"/>
            <a:chExt cx="448285" cy="151835"/>
          </a:xfrm>
        </p:grpSpPr>
        <p:sp>
          <p:nvSpPr>
            <p:cNvPr id="647" name="Google Shape;647;p38"/>
            <p:cNvSpPr/>
            <p:nvPr/>
          </p:nvSpPr>
          <p:spPr>
            <a:xfrm>
              <a:off x="0" y="0"/>
              <a:ext cx="448285" cy="151835"/>
            </a:xfrm>
            <a:custGeom>
              <a:rect b="b" l="l" r="r" t="t"/>
              <a:pathLst>
                <a:path extrusionOk="0" h="151835" w="448285">
                  <a:moveTo>
                    <a:pt x="75917" y="0"/>
                  </a:moveTo>
                  <a:lnTo>
                    <a:pt x="372367" y="0"/>
                  </a:lnTo>
                  <a:cubicBezTo>
                    <a:pt x="392502" y="0"/>
                    <a:pt x="411812" y="7998"/>
                    <a:pt x="426049" y="22236"/>
                  </a:cubicBezTo>
                  <a:cubicBezTo>
                    <a:pt x="440286" y="36473"/>
                    <a:pt x="448285" y="55783"/>
                    <a:pt x="448285" y="75917"/>
                  </a:cubicBezTo>
                  <a:lnTo>
                    <a:pt x="448285" y="75917"/>
                  </a:lnTo>
                  <a:cubicBezTo>
                    <a:pt x="448285" y="117845"/>
                    <a:pt x="414295" y="151835"/>
                    <a:pt x="372367" y="151835"/>
                  </a:cubicBezTo>
                  <a:lnTo>
                    <a:pt x="75917" y="151835"/>
                  </a:lnTo>
                  <a:cubicBezTo>
                    <a:pt x="55783" y="151835"/>
                    <a:pt x="36473" y="143836"/>
                    <a:pt x="22236" y="129599"/>
                  </a:cubicBezTo>
                  <a:cubicBezTo>
                    <a:pt x="7998" y="115362"/>
                    <a:pt x="0" y="96052"/>
                    <a:pt x="0" y="75917"/>
                  </a:cubicBezTo>
                  <a:lnTo>
                    <a:pt x="0" y="75917"/>
                  </a:lnTo>
                  <a:cubicBezTo>
                    <a:pt x="0" y="55783"/>
                    <a:pt x="7998" y="36473"/>
                    <a:pt x="22236" y="22236"/>
                  </a:cubicBezTo>
                  <a:cubicBezTo>
                    <a:pt x="36473" y="7998"/>
                    <a:pt x="55783" y="0"/>
                    <a:pt x="7591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txBox="1"/>
            <p:nvPr/>
          </p:nvSpPr>
          <p:spPr>
            <a:xfrm>
              <a:off x="0" y="28575"/>
              <a:ext cx="448285" cy="12326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Composite</a:t>
              </a:r>
              <a:endParaRPr/>
            </a:p>
          </p:txBody>
        </p:sp>
      </p:grpSp>
      <p:grpSp>
        <p:nvGrpSpPr>
          <p:cNvPr id="649" name="Google Shape;649;p38"/>
          <p:cNvGrpSpPr/>
          <p:nvPr/>
        </p:nvGrpSpPr>
        <p:grpSpPr>
          <a:xfrm>
            <a:off x="6534351" y="5817936"/>
            <a:ext cx="1836374" cy="621983"/>
            <a:chOff x="0" y="0"/>
            <a:chExt cx="448285" cy="151835"/>
          </a:xfrm>
        </p:grpSpPr>
        <p:sp>
          <p:nvSpPr>
            <p:cNvPr id="650" name="Google Shape;650;p38"/>
            <p:cNvSpPr/>
            <p:nvPr/>
          </p:nvSpPr>
          <p:spPr>
            <a:xfrm>
              <a:off x="0" y="0"/>
              <a:ext cx="448285" cy="151835"/>
            </a:xfrm>
            <a:custGeom>
              <a:rect b="b" l="l" r="r" t="t"/>
              <a:pathLst>
                <a:path extrusionOk="0" h="151835" w="448285">
                  <a:moveTo>
                    <a:pt x="75917" y="0"/>
                  </a:moveTo>
                  <a:lnTo>
                    <a:pt x="372367" y="0"/>
                  </a:lnTo>
                  <a:cubicBezTo>
                    <a:pt x="392502" y="0"/>
                    <a:pt x="411812" y="7998"/>
                    <a:pt x="426049" y="22236"/>
                  </a:cubicBezTo>
                  <a:cubicBezTo>
                    <a:pt x="440286" y="36473"/>
                    <a:pt x="448285" y="55783"/>
                    <a:pt x="448285" y="75917"/>
                  </a:cubicBezTo>
                  <a:lnTo>
                    <a:pt x="448285" y="75917"/>
                  </a:lnTo>
                  <a:cubicBezTo>
                    <a:pt x="448285" y="117845"/>
                    <a:pt x="414295" y="151835"/>
                    <a:pt x="372367" y="151835"/>
                  </a:cubicBezTo>
                  <a:lnTo>
                    <a:pt x="75917" y="151835"/>
                  </a:lnTo>
                  <a:cubicBezTo>
                    <a:pt x="55783" y="151835"/>
                    <a:pt x="36473" y="143836"/>
                    <a:pt x="22236" y="129599"/>
                  </a:cubicBezTo>
                  <a:cubicBezTo>
                    <a:pt x="7998" y="115362"/>
                    <a:pt x="0" y="96052"/>
                    <a:pt x="0" y="75917"/>
                  </a:cubicBezTo>
                  <a:lnTo>
                    <a:pt x="0" y="75917"/>
                  </a:lnTo>
                  <a:cubicBezTo>
                    <a:pt x="0" y="55783"/>
                    <a:pt x="7998" y="36473"/>
                    <a:pt x="22236" y="22236"/>
                  </a:cubicBezTo>
                  <a:cubicBezTo>
                    <a:pt x="36473" y="7998"/>
                    <a:pt x="55783" y="0"/>
                    <a:pt x="7591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txBox="1"/>
            <p:nvPr/>
          </p:nvSpPr>
          <p:spPr>
            <a:xfrm>
              <a:off x="0" y="28575"/>
              <a:ext cx="448285" cy="12326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S-Video</a:t>
              </a:r>
              <a:endParaRPr/>
            </a:p>
          </p:txBody>
        </p:sp>
      </p:grpSp>
      <p:grpSp>
        <p:nvGrpSpPr>
          <p:cNvPr id="652" name="Google Shape;652;p38"/>
          <p:cNvGrpSpPr/>
          <p:nvPr/>
        </p:nvGrpSpPr>
        <p:grpSpPr>
          <a:xfrm>
            <a:off x="6782924" y="3692679"/>
            <a:ext cx="1339228" cy="621983"/>
            <a:chOff x="0" y="0"/>
            <a:chExt cx="326924" cy="151835"/>
          </a:xfrm>
        </p:grpSpPr>
        <p:sp>
          <p:nvSpPr>
            <p:cNvPr id="653" name="Google Shape;653;p38"/>
            <p:cNvSpPr/>
            <p:nvPr/>
          </p:nvSpPr>
          <p:spPr>
            <a:xfrm>
              <a:off x="0" y="0"/>
              <a:ext cx="326924" cy="151835"/>
            </a:xfrm>
            <a:custGeom>
              <a:rect b="b" l="l" r="r" t="t"/>
              <a:pathLst>
                <a:path extrusionOk="0" h="151835" w="326924">
                  <a:moveTo>
                    <a:pt x="75917" y="0"/>
                  </a:moveTo>
                  <a:lnTo>
                    <a:pt x="251007" y="0"/>
                  </a:lnTo>
                  <a:cubicBezTo>
                    <a:pt x="292935" y="0"/>
                    <a:pt x="326924" y="33989"/>
                    <a:pt x="326924" y="75917"/>
                  </a:cubicBezTo>
                  <a:lnTo>
                    <a:pt x="326924" y="75917"/>
                  </a:lnTo>
                  <a:cubicBezTo>
                    <a:pt x="326924" y="96052"/>
                    <a:pt x="318926" y="115362"/>
                    <a:pt x="304689" y="129599"/>
                  </a:cubicBezTo>
                  <a:cubicBezTo>
                    <a:pt x="290451" y="143836"/>
                    <a:pt x="271141" y="151835"/>
                    <a:pt x="251007" y="151835"/>
                  </a:cubicBezTo>
                  <a:lnTo>
                    <a:pt x="75917" y="151835"/>
                  </a:lnTo>
                  <a:cubicBezTo>
                    <a:pt x="55783" y="151835"/>
                    <a:pt x="36473" y="143836"/>
                    <a:pt x="22236" y="129599"/>
                  </a:cubicBezTo>
                  <a:cubicBezTo>
                    <a:pt x="7998" y="115362"/>
                    <a:pt x="0" y="96052"/>
                    <a:pt x="0" y="75917"/>
                  </a:cubicBezTo>
                  <a:lnTo>
                    <a:pt x="0" y="75917"/>
                  </a:lnTo>
                  <a:cubicBezTo>
                    <a:pt x="0" y="55783"/>
                    <a:pt x="7998" y="36473"/>
                    <a:pt x="22236" y="22236"/>
                  </a:cubicBezTo>
                  <a:cubicBezTo>
                    <a:pt x="36473" y="7998"/>
                    <a:pt x="55783" y="0"/>
                    <a:pt x="7591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txBox="1"/>
            <p:nvPr/>
          </p:nvSpPr>
          <p:spPr>
            <a:xfrm>
              <a:off x="0" y="28575"/>
              <a:ext cx="326924" cy="12326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S-Video</a:t>
              </a:r>
              <a:endParaRPr/>
            </a:p>
          </p:txBody>
        </p:sp>
      </p:grpSp>
      <p:grpSp>
        <p:nvGrpSpPr>
          <p:cNvPr id="655" name="Google Shape;655;p38"/>
          <p:cNvGrpSpPr/>
          <p:nvPr/>
        </p:nvGrpSpPr>
        <p:grpSpPr>
          <a:xfrm>
            <a:off x="6357584" y="7955034"/>
            <a:ext cx="1836374" cy="621983"/>
            <a:chOff x="0" y="0"/>
            <a:chExt cx="448285" cy="151835"/>
          </a:xfrm>
        </p:grpSpPr>
        <p:sp>
          <p:nvSpPr>
            <p:cNvPr id="656" name="Google Shape;656;p38"/>
            <p:cNvSpPr/>
            <p:nvPr/>
          </p:nvSpPr>
          <p:spPr>
            <a:xfrm>
              <a:off x="0" y="0"/>
              <a:ext cx="448285" cy="151835"/>
            </a:xfrm>
            <a:custGeom>
              <a:rect b="b" l="l" r="r" t="t"/>
              <a:pathLst>
                <a:path extrusionOk="0" h="151835" w="448285">
                  <a:moveTo>
                    <a:pt x="75917" y="0"/>
                  </a:moveTo>
                  <a:lnTo>
                    <a:pt x="372367" y="0"/>
                  </a:lnTo>
                  <a:cubicBezTo>
                    <a:pt x="392502" y="0"/>
                    <a:pt x="411812" y="7998"/>
                    <a:pt x="426049" y="22236"/>
                  </a:cubicBezTo>
                  <a:cubicBezTo>
                    <a:pt x="440286" y="36473"/>
                    <a:pt x="448285" y="55783"/>
                    <a:pt x="448285" y="75917"/>
                  </a:cubicBezTo>
                  <a:lnTo>
                    <a:pt x="448285" y="75917"/>
                  </a:lnTo>
                  <a:cubicBezTo>
                    <a:pt x="448285" y="117845"/>
                    <a:pt x="414295" y="151835"/>
                    <a:pt x="372367" y="151835"/>
                  </a:cubicBezTo>
                  <a:lnTo>
                    <a:pt x="75917" y="151835"/>
                  </a:lnTo>
                  <a:cubicBezTo>
                    <a:pt x="55783" y="151835"/>
                    <a:pt x="36473" y="143836"/>
                    <a:pt x="22236" y="129599"/>
                  </a:cubicBezTo>
                  <a:cubicBezTo>
                    <a:pt x="7998" y="115362"/>
                    <a:pt x="0" y="96052"/>
                    <a:pt x="0" y="75917"/>
                  </a:cubicBezTo>
                  <a:lnTo>
                    <a:pt x="0" y="75917"/>
                  </a:lnTo>
                  <a:cubicBezTo>
                    <a:pt x="0" y="55783"/>
                    <a:pt x="7998" y="36473"/>
                    <a:pt x="22236" y="22236"/>
                  </a:cubicBezTo>
                  <a:cubicBezTo>
                    <a:pt x="36473" y="7998"/>
                    <a:pt x="55783" y="0"/>
                    <a:pt x="7591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txBox="1"/>
            <p:nvPr/>
          </p:nvSpPr>
          <p:spPr>
            <a:xfrm>
              <a:off x="0" y="28575"/>
              <a:ext cx="448285" cy="12326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Composite</a:t>
              </a:r>
              <a:endParaRPr/>
            </a:p>
          </p:txBody>
        </p:sp>
      </p:grpSp>
      <p:grpSp>
        <p:nvGrpSpPr>
          <p:cNvPr id="658" name="Google Shape;658;p38"/>
          <p:cNvGrpSpPr/>
          <p:nvPr/>
        </p:nvGrpSpPr>
        <p:grpSpPr>
          <a:xfrm>
            <a:off x="6357584" y="9044863"/>
            <a:ext cx="1836374" cy="621983"/>
            <a:chOff x="0" y="0"/>
            <a:chExt cx="448285" cy="151835"/>
          </a:xfrm>
        </p:grpSpPr>
        <p:sp>
          <p:nvSpPr>
            <p:cNvPr id="659" name="Google Shape;659;p38"/>
            <p:cNvSpPr/>
            <p:nvPr/>
          </p:nvSpPr>
          <p:spPr>
            <a:xfrm>
              <a:off x="0" y="0"/>
              <a:ext cx="448285" cy="151835"/>
            </a:xfrm>
            <a:custGeom>
              <a:rect b="b" l="l" r="r" t="t"/>
              <a:pathLst>
                <a:path extrusionOk="0" h="151835" w="448285">
                  <a:moveTo>
                    <a:pt x="75917" y="0"/>
                  </a:moveTo>
                  <a:lnTo>
                    <a:pt x="372367" y="0"/>
                  </a:lnTo>
                  <a:cubicBezTo>
                    <a:pt x="392502" y="0"/>
                    <a:pt x="411812" y="7998"/>
                    <a:pt x="426049" y="22236"/>
                  </a:cubicBezTo>
                  <a:cubicBezTo>
                    <a:pt x="440286" y="36473"/>
                    <a:pt x="448285" y="55783"/>
                    <a:pt x="448285" y="75917"/>
                  </a:cubicBezTo>
                  <a:lnTo>
                    <a:pt x="448285" y="75917"/>
                  </a:lnTo>
                  <a:cubicBezTo>
                    <a:pt x="448285" y="117845"/>
                    <a:pt x="414295" y="151835"/>
                    <a:pt x="372367" y="151835"/>
                  </a:cubicBezTo>
                  <a:lnTo>
                    <a:pt x="75917" y="151835"/>
                  </a:lnTo>
                  <a:cubicBezTo>
                    <a:pt x="55783" y="151835"/>
                    <a:pt x="36473" y="143836"/>
                    <a:pt x="22236" y="129599"/>
                  </a:cubicBezTo>
                  <a:cubicBezTo>
                    <a:pt x="7998" y="115362"/>
                    <a:pt x="0" y="96052"/>
                    <a:pt x="0" y="75917"/>
                  </a:cubicBezTo>
                  <a:lnTo>
                    <a:pt x="0" y="75917"/>
                  </a:lnTo>
                  <a:cubicBezTo>
                    <a:pt x="0" y="55783"/>
                    <a:pt x="7998" y="36473"/>
                    <a:pt x="22236" y="22236"/>
                  </a:cubicBezTo>
                  <a:cubicBezTo>
                    <a:pt x="36473" y="7998"/>
                    <a:pt x="55783" y="0"/>
                    <a:pt x="7591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txBox="1"/>
            <p:nvPr/>
          </p:nvSpPr>
          <p:spPr>
            <a:xfrm>
              <a:off x="0" y="28575"/>
              <a:ext cx="448285" cy="12326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SDI</a:t>
              </a:r>
              <a:endParaRPr/>
            </a:p>
          </p:txBody>
        </p:sp>
      </p:grpSp>
      <p:sp>
        <p:nvSpPr>
          <p:cNvPr id="661" name="Google Shape;661;p38"/>
          <p:cNvSpPr/>
          <p:nvPr/>
        </p:nvSpPr>
        <p:spPr>
          <a:xfrm>
            <a:off x="12559823" y="2725260"/>
            <a:ext cx="745702" cy="828558"/>
          </a:xfrm>
          <a:custGeom>
            <a:rect b="b" l="l" r="r" t="t"/>
            <a:pathLst>
              <a:path extrusionOk="0" h="828558" w="745702">
                <a:moveTo>
                  <a:pt x="0" y="0"/>
                </a:moveTo>
                <a:lnTo>
                  <a:pt x="745702" y="0"/>
                </a:lnTo>
                <a:lnTo>
                  <a:pt x="745702" y="828558"/>
                </a:lnTo>
                <a:lnTo>
                  <a:pt x="0" y="828558"/>
                </a:lnTo>
                <a:lnTo>
                  <a:pt x="0" y="0"/>
                </a:lnTo>
                <a:close/>
              </a:path>
            </a:pathLst>
          </a:custGeom>
          <a:blipFill rotWithShape="1">
            <a:blip r:embed="rId6">
              <a:alphaModFix/>
            </a:blip>
            <a:stretch>
              <a:fillRect b="0" l="0" r="0" t="0"/>
            </a:stretch>
          </a:blipFill>
          <a:ln>
            <a:noFill/>
          </a:ln>
        </p:spPr>
      </p:sp>
      <p:sp>
        <p:nvSpPr>
          <p:cNvPr id="662" name="Google Shape;662;p38"/>
          <p:cNvSpPr/>
          <p:nvPr/>
        </p:nvSpPr>
        <p:spPr>
          <a:xfrm>
            <a:off x="12567268" y="3847765"/>
            <a:ext cx="745702" cy="828558"/>
          </a:xfrm>
          <a:custGeom>
            <a:rect b="b" l="l" r="r" t="t"/>
            <a:pathLst>
              <a:path extrusionOk="0" h="828558" w="745702">
                <a:moveTo>
                  <a:pt x="0" y="0"/>
                </a:moveTo>
                <a:lnTo>
                  <a:pt x="745702" y="0"/>
                </a:lnTo>
                <a:lnTo>
                  <a:pt x="745702" y="828558"/>
                </a:lnTo>
                <a:lnTo>
                  <a:pt x="0" y="828558"/>
                </a:lnTo>
                <a:lnTo>
                  <a:pt x="0" y="0"/>
                </a:lnTo>
                <a:close/>
              </a:path>
            </a:pathLst>
          </a:custGeom>
          <a:blipFill rotWithShape="1">
            <a:blip r:embed="rId6">
              <a:alphaModFix/>
            </a:blip>
            <a:stretch>
              <a:fillRect b="0" l="0" r="0" t="0"/>
            </a:stretch>
          </a:blipFill>
          <a:ln>
            <a:noFill/>
          </a:ln>
        </p:spPr>
      </p:sp>
      <p:sp>
        <p:nvSpPr>
          <p:cNvPr id="663" name="Google Shape;663;p38"/>
          <p:cNvSpPr/>
          <p:nvPr/>
        </p:nvSpPr>
        <p:spPr>
          <a:xfrm>
            <a:off x="12567268" y="4845222"/>
            <a:ext cx="745702" cy="828558"/>
          </a:xfrm>
          <a:custGeom>
            <a:rect b="b" l="l" r="r" t="t"/>
            <a:pathLst>
              <a:path extrusionOk="0" h="828558" w="745702">
                <a:moveTo>
                  <a:pt x="0" y="0"/>
                </a:moveTo>
                <a:lnTo>
                  <a:pt x="745702" y="0"/>
                </a:lnTo>
                <a:lnTo>
                  <a:pt x="745702" y="828558"/>
                </a:lnTo>
                <a:lnTo>
                  <a:pt x="0" y="828558"/>
                </a:lnTo>
                <a:lnTo>
                  <a:pt x="0" y="0"/>
                </a:lnTo>
                <a:close/>
              </a:path>
            </a:pathLst>
          </a:custGeom>
          <a:blipFill rotWithShape="1">
            <a:blip r:embed="rId6">
              <a:alphaModFix/>
            </a:blip>
            <a:stretch>
              <a:fillRect b="0" l="0" r="0" t="0"/>
            </a:stretch>
          </a:blipFill>
          <a:ln>
            <a:noFill/>
          </a:ln>
        </p:spPr>
      </p:sp>
      <p:sp>
        <p:nvSpPr>
          <p:cNvPr id="664" name="Google Shape;664;p38"/>
          <p:cNvSpPr/>
          <p:nvPr/>
        </p:nvSpPr>
        <p:spPr>
          <a:xfrm>
            <a:off x="12567268" y="5937666"/>
            <a:ext cx="745702" cy="828558"/>
          </a:xfrm>
          <a:custGeom>
            <a:rect b="b" l="l" r="r" t="t"/>
            <a:pathLst>
              <a:path extrusionOk="0" h="828558" w="745702">
                <a:moveTo>
                  <a:pt x="0" y="0"/>
                </a:moveTo>
                <a:lnTo>
                  <a:pt x="745702" y="0"/>
                </a:lnTo>
                <a:lnTo>
                  <a:pt x="745702" y="828558"/>
                </a:lnTo>
                <a:lnTo>
                  <a:pt x="0" y="828558"/>
                </a:lnTo>
                <a:lnTo>
                  <a:pt x="0" y="0"/>
                </a:lnTo>
                <a:close/>
              </a:path>
            </a:pathLst>
          </a:custGeom>
          <a:blipFill rotWithShape="1">
            <a:blip r:embed="rId6">
              <a:alphaModFix/>
            </a:blip>
            <a:stretch>
              <a:fillRect b="0" l="0" r="0" t="0"/>
            </a:stretch>
          </a:blipFill>
          <a:ln>
            <a:noFill/>
          </a:ln>
        </p:spPr>
      </p:sp>
      <p:sp>
        <p:nvSpPr>
          <p:cNvPr id="665" name="Google Shape;665;p38"/>
          <p:cNvSpPr/>
          <p:nvPr/>
        </p:nvSpPr>
        <p:spPr>
          <a:xfrm>
            <a:off x="12567268" y="7038413"/>
            <a:ext cx="745702" cy="828558"/>
          </a:xfrm>
          <a:custGeom>
            <a:rect b="b" l="l" r="r" t="t"/>
            <a:pathLst>
              <a:path extrusionOk="0" h="828558" w="745702">
                <a:moveTo>
                  <a:pt x="0" y="0"/>
                </a:moveTo>
                <a:lnTo>
                  <a:pt x="745702" y="0"/>
                </a:lnTo>
                <a:lnTo>
                  <a:pt x="745702" y="828558"/>
                </a:lnTo>
                <a:lnTo>
                  <a:pt x="0" y="828558"/>
                </a:lnTo>
                <a:lnTo>
                  <a:pt x="0" y="0"/>
                </a:lnTo>
                <a:close/>
              </a:path>
            </a:pathLst>
          </a:custGeom>
          <a:blipFill rotWithShape="1">
            <a:blip r:embed="rId6">
              <a:alphaModFix/>
            </a:blip>
            <a:stretch>
              <a:fillRect b="0" l="0" r="0" t="0"/>
            </a:stretch>
          </a:blipFill>
          <a:ln>
            <a:noFill/>
          </a:ln>
        </p:spPr>
      </p:sp>
      <p:sp>
        <p:nvSpPr>
          <p:cNvPr id="666" name="Google Shape;666;p38"/>
          <p:cNvSpPr/>
          <p:nvPr/>
        </p:nvSpPr>
        <p:spPr>
          <a:xfrm>
            <a:off x="12608844" y="8139160"/>
            <a:ext cx="745702" cy="828558"/>
          </a:xfrm>
          <a:custGeom>
            <a:rect b="b" l="l" r="r" t="t"/>
            <a:pathLst>
              <a:path extrusionOk="0" h="828558" w="745702">
                <a:moveTo>
                  <a:pt x="0" y="0"/>
                </a:moveTo>
                <a:lnTo>
                  <a:pt x="745702" y="0"/>
                </a:lnTo>
                <a:lnTo>
                  <a:pt x="745702" y="828558"/>
                </a:lnTo>
                <a:lnTo>
                  <a:pt x="0" y="828558"/>
                </a:lnTo>
                <a:lnTo>
                  <a:pt x="0" y="0"/>
                </a:lnTo>
                <a:close/>
              </a:path>
            </a:pathLst>
          </a:custGeom>
          <a:blipFill rotWithShape="1">
            <a:blip r:embed="rId6">
              <a:alphaModFix/>
            </a:blip>
            <a:stretch>
              <a:fillRect b="0" l="0" r="0" t="0"/>
            </a:stretch>
          </a:blipFill>
          <a:ln>
            <a:noFill/>
          </a:ln>
        </p:spPr>
      </p:sp>
      <p:sp>
        <p:nvSpPr>
          <p:cNvPr id="667" name="Google Shape;667;p38"/>
          <p:cNvSpPr/>
          <p:nvPr/>
        </p:nvSpPr>
        <p:spPr>
          <a:xfrm>
            <a:off x="12608613" y="9173149"/>
            <a:ext cx="745702" cy="828558"/>
          </a:xfrm>
          <a:custGeom>
            <a:rect b="b" l="l" r="r" t="t"/>
            <a:pathLst>
              <a:path extrusionOk="0" h="828558" w="745702">
                <a:moveTo>
                  <a:pt x="0" y="0"/>
                </a:moveTo>
                <a:lnTo>
                  <a:pt x="745702" y="0"/>
                </a:lnTo>
                <a:lnTo>
                  <a:pt x="745702" y="828558"/>
                </a:lnTo>
                <a:lnTo>
                  <a:pt x="0" y="828558"/>
                </a:lnTo>
                <a:lnTo>
                  <a:pt x="0" y="0"/>
                </a:lnTo>
                <a:close/>
              </a:path>
            </a:pathLst>
          </a:custGeom>
          <a:blipFill rotWithShape="1">
            <a:blip r:embed="rId6">
              <a:alphaModFix/>
            </a:blip>
            <a:stretch>
              <a:fillRect b="0" l="0" r="0" t="0"/>
            </a:stretch>
          </a:blipFill>
          <a:ln>
            <a:noFill/>
          </a:ln>
        </p:spPr>
      </p:sp>
      <p:grpSp>
        <p:nvGrpSpPr>
          <p:cNvPr id="668" name="Google Shape;668;p38"/>
          <p:cNvGrpSpPr/>
          <p:nvPr/>
        </p:nvGrpSpPr>
        <p:grpSpPr>
          <a:xfrm>
            <a:off x="4473719" y="9173149"/>
            <a:ext cx="1580631" cy="933338"/>
            <a:chOff x="0" y="0"/>
            <a:chExt cx="385854" cy="227841"/>
          </a:xfrm>
        </p:grpSpPr>
        <p:sp>
          <p:nvSpPr>
            <p:cNvPr id="669" name="Google Shape;669;p38"/>
            <p:cNvSpPr/>
            <p:nvPr/>
          </p:nvSpPr>
          <p:spPr>
            <a:xfrm>
              <a:off x="0" y="0"/>
              <a:ext cx="385854" cy="227841"/>
            </a:xfrm>
            <a:custGeom>
              <a:rect b="b" l="l" r="r" t="t"/>
              <a:pathLst>
                <a:path extrusionOk="0" h="227841" w="385854">
                  <a:moveTo>
                    <a:pt x="113920" y="0"/>
                  </a:moveTo>
                  <a:lnTo>
                    <a:pt x="271934" y="0"/>
                  </a:lnTo>
                  <a:cubicBezTo>
                    <a:pt x="334850" y="0"/>
                    <a:pt x="385854" y="51004"/>
                    <a:pt x="385854" y="113920"/>
                  </a:cubicBezTo>
                  <a:lnTo>
                    <a:pt x="385854" y="113920"/>
                  </a:lnTo>
                  <a:cubicBezTo>
                    <a:pt x="385854" y="144134"/>
                    <a:pt x="373852" y="173110"/>
                    <a:pt x="352488" y="194474"/>
                  </a:cubicBezTo>
                  <a:cubicBezTo>
                    <a:pt x="331123" y="215838"/>
                    <a:pt x="302147" y="227841"/>
                    <a:pt x="271934" y="227841"/>
                  </a:cubicBezTo>
                  <a:lnTo>
                    <a:pt x="113920" y="227841"/>
                  </a:lnTo>
                  <a:cubicBezTo>
                    <a:pt x="51004" y="227841"/>
                    <a:pt x="0" y="176837"/>
                    <a:pt x="0" y="113920"/>
                  </a:cubicBezTo>
                  <a:lnTo>
                    <a:pt x="0" y="113920"/>
                  </a:lnTo>
                  <a:cubicBezTo>
                    <a:pt x="0" y="51004"/>
                    <a:pt x="51004" y="0"/>
                    <a:pt x="113920" y="0"/>
                  </a:cubicBezTo>
                  <a:close/>
                </a:path>
              </a:pathLst>
            </a:custGeom>
            <a:solidFill>
              <a:srgbClr val="FF6A3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txBox="1"/>
            <p:nvPr/>
          </p:nvSpPr>
          <p:spPr>
            <a:xfrm>
              <a:off x="0" y="28575"/>
              <a:ext cx="385854" cy="199266"/>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2620" u="none" cap="none" strike="noStrike">
                  <a:solidFill>
                    <a:srgbClr val="000000"/>
                  </a:solidFill>
                  <a:latin typeface="Arimo"/>
                  <a:ea typeface="Arimo"/>
                  <a:cs typeface="Arimo"/>
                  <a:sym typeface="Arimo"/>
                </a:rPr>
                <a:t>SDI TSG</a:t>
              </a:r>
              <a:endParaRPr/>
            </a:p>
          </p:txBody>
        </p:sp>
      </p:grpSp>
      <p:sp>
        <p:nvSpPr>
          <p:cNvPr id="671" name="Google Shape;671;p38"/>
          <p:cNvSpPr txBox="1"/>
          <p:nvPr/>
        </p:nvSpPr>
        <p:spPr>
          <a:xfrm>
            <a:off x="395993" y="1805993"/>
            <a:ext cx="9290751" cy="857372"/>
          </a:xfrm>
          <a:prstGeom prst="rect">
            <a:avLst/>
          </a:prstGeom>
          <a:noFill/>
          <a:ln>
            <a:noFill/>
          </a:ln>
        </p:spPr>
        <p:txBody>
          <a:bodyPr anchorCtr="0" anchor="t" bIns="0" lIns="0" spcFirstLastPara="1" rIns="0" wrap="square" tIns="0">
            <a:spAutoFit/>
          </a:bodyPr>
          <a:lstStyle/>
          <a:p>
            <a:pPr indent="0" lvl="0" marL="0" marR="0" rtl="0" algn="l">
              <a:lnSpc>
                <a:spcPct val="97011"/>
              </a:lnSpc>
              <a:spcBef>
                <a:spcPts val="0"/>
              </a:spcBef>
              <a:spcAft>
                <a:spcPts val="0"/>
              </a:spcAft>
              <a:buNone/>
            </a:pPr>
            <a:r>
              <a:rPr b="1" i="0" lang="en-US" sz="6525" u="none" cap="none" strike="noStrike">
                <a:solidFill>
                  <a:srgbClr val="291B25"/>
                </a:solidFill>
                <a:latin typeface="Rubik"/>
                <a:ea typeface="Rubik"/>
                <a:cs typeface="Rubik"/>
                <a:sym typeface="Rubik"/>
              </a:rPr>
              <a:t>SIGNAL CHAIN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679" name="Shape 679"/>
        <p:cNvGrpSpPr/>
        <p:nvPr/>
      </p:nvGrpSpPr>
      <p:grpSpPr>
        <a:xfrm>
          <a:off x="0" y="0"/>
          <a:ext cx="0" cy="0"/>
          <a:chOff x="0" y="0"/>
          <a:chExt cx="0" cy="0"/>
        </a:xfrm>
      </p:grpSpPr>
      <p:sp>
        <p:nvSpPr>
          <p:cNvPr id="680" name="Google Shape;680;p39"/>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681" name="Google Shape;681;p39"/>
          <p:cNvSpPr/>
          <p:nvPr/>
        </p:nvSpPr>
        <p:spPr>
          <a:xfrm>
            <a:off x="1028700" y="7112170"/>
            <a:ext cx="3954735" cy="2930878"/>
          </a:xfrm>
          <a:custGeom>
            <a:rect b="b" l="l" r="r" t="t"/>
            <a:pathLst>
              <a:path extrusionOk="0" h="2930878" w="3954735">
                <a:moveTo>
                  <a:pt x="0" y="0"/>
                </a:moveTo>
                <a:lnTo>
                  <a:pt x="3954735" y="0"/>
                </a:lnTo>
                <a:lnTo>
                  <a:pt x="3954735" y="2930878"/>
                </a:lnTo>
                <a:lnTo>
                  <a:pt x="0" y="2930878"/>
                </a:lnTo>
                <a:lnTo>
                  <a:pt x="0" y="0"/>
                </a:lnTo>
                <a:close/>
              </a:path>
            </a:pathLst>
          </a:custGeom>
          <a:blipFill rotWithShape="1">
            <a:blip r:embed="rId4">
              <a:alphaModFix/>
            </a:blip>
            <a:stretch>
              <a:fillRect b="-22155" l="-7851" r="-7852" t="-12200"/>
            </a:stretch>
          </a:blipFill>
          <a:ln>
            <a:noFill/>
          </a:ln>
        </p:spPr>
      </p:sp>
      <p:sp>
        <p:nvSpPr>
          <p:cNvPr id="682" name="Google Shape;682;p39"/>
          <p:cNvSpPr/>
          <p:nvPr/>
        </p:nvSpPr>
        <p:spPr>
          <a:xfrm>
            <a:off x="9228183" y="3205766"/>
            <a:ext cx="3926501" cy="2959112"/>
          </a:xfrm>
          <a:custGeom>
            <a:rect b="b" l="l" r="r" t="t"/>
            <a:pathLst>
              <a:path extrusionOk="0" h="2959112" w="3926501">
                <a:moveTo>
                  <a:pt x="0" y="0"/>
                </a:moveTo>
                <a:lnTo>
                  <a:pt x="3926501" y="0"/>
                </a:lnTo>
                <a:lnTo>
                  <a:pt x="3926501" y="2959113"/>
                </a:lnTo>
                <a:lnTo>
                  <a:pt x="0" y="2959113"/>
                </a:lnTo>
                <a:lnTo>
                  <a:pt x="0" y="0"/>
                </a:lnTo>
                <a:close/>
              </a:path>
            </a:pathLst>
          </a:custGeom>
          <a:blipFill rotWithShape="1">
            <a:blip r:embed="rId5">
              <a:alphaModFix/>
            </a:blip>
            <a:stretch>
              <a:fillRect b="-20671" l="-8388" r="-8146" t="-12401"/>
            </a:stretch>
          </a:blipFill>
          <a:ln>
            <a:noFill/>
          </a:ln>
        </p:spPr>
      </p:sp>
      <p:sp>
        <p:nvSpPr>
          <p:cNvPr id="683" name="Google Shape;683;p39"/>
          <p:cNvSpPr/>
          <p:nvPr/>
        </p:nvSpPr>
        <p:spPr>
          <a:xfrm>
            <a:off x="5696180" y="7112170"/>
            <a:ext cx="3945324" cy="2977935"/>
          </a:xfrm>
          <a:custGeom>
            <a:rect b="b" l="l" r="r" t="t"/>
            <a:pathLst>
              <a:path extrusionOk="0" h="2977935" w="3945324">
                <a:moveTo>
                  <a:pt x="0" y="0"/>
                </a:moveTo>
                <a:lnTo>
                  <a:pt x="3945324" y="0"/>
                </a:lnTo>
                <a:lnTo>
                  <a:pt x="3945324" y="2977935"/>
                </a:lnTo>
                <a:lnTo>
                  <a:pt x="0" y="2977935"/>
                </a:lnTo>
                <a:lnTo>
                  <a:pt x="0" y="0"/>
                </a:lnTo>
                <a:close/>
              </a:path>
            </a:pathLst>
          </a:custGeom>
          <a:blipFill rotWithShape="1">
            <a:blip r:embed="rId6">
              <a:alphaModFix/>
            </a:blip>
            <a:stretch>
              <a:fillRect b="-19909" l="-7870" r="-8109" t="-12324"/>
            </a:stretch>
          </a:blipFill>
          <a:ln>
            <a:noFill/>
          </a:ln>
        </p:spPr>
      </p:sp>
      <p:grpSp>
        <p:nvGrpSpPr>
          <p:cNvPr id="684" name="Google Shape;684;p39"/>
          <p:cNvGrpSpPr/>
          <p:nvPr/>
        </p:nvGrpSpPr>
        <p:grpSpPr>
          <a:xfrm>
            <a:off x="2079290" y="2533907"/>
            <a:ext cx="3954735" cy="827257"/>
            <a:chOff x="0" y="0"/>
            <a:chExt cx="900456" cy="188359"/>
          </a:xfrm>
        </p:grpSpPr>
        <p:sp>
          <p:nvSpPr>
            <p:cNvPr id="685" name="Google Shape;685;p39"/>
            <p:cNvSpPr/>
            <p:nvPr/>
          </p:nvSpPr>
          <p:spPr>
            <a:xfrm>
              <a:off x="0" y="0"/>
              <a:ext cx="900456" cy="188359"/>
            </a:xfrm>
            <a:custGeom>
              <a:rect b="b" l="l" r="r" t="t"/>
              <a:pathLst>
                <a:path extrusionOk="0" h="188359" w="900456">
                  <a:moveTo>
                    <a:pt x="94179" y="0"/>
                  </a:moveTo>
                  <a:lnTo>
                    <a:pt x="806277" y="0"/>
                  </a:lnTo>
                  <a:cubicBezTo>
                    <a:pt x="858291" y="0"/>
                    <a:pt x="900456" y="42166"/>
                    <a:pt x="900456" y="94179"/>
                  </a:cubicBezTo>
                  <a:lnTo>
                    <a:pt x="900456" y="94179"/>
                  </a:lnTo>
                  <a:cubicBezTo>
                    <a:pt x="900456" y="146193"/>
                    <a:pt x="858291" y="188359"/>
                    <a:pt x="806277" y="188359"/>
                  </a:cubicBezTo>
                  <a:lnTo>
                    <a:pt x="94179" y="188359"/>
                  </a:lnTo>
                  <a:cubicBezTo>
                    <a:pt x="42166" y="188359"/>
                    <a:pt x="0" y="146193"/>
                    <a:pt x="0" y="94179"/>
                  </a:cubicBezTo>
                  <a:lnTo>
                    <a:pt x="0" y="94179"/>
                  </a:lnTo>
                  <a:cubicBezTo>
                    <a:pt x="0" y="42166"/>
                    <a:pt x="42166" y="0"/>
                    <a:pt x="94179"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9"/>
            <p:cNvSpPr txBox="1"/>
            <p:nvPr/>
          </p:nvSpPr>
          <p:spPr>
            <a:xfrm>
              <a:off x="0" y="38100"/>
              <a:ext cx="900456" cy="15025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020" u="none" cap="none" strike="noStrike">
                  <a:solidFill>
                    <a:srgbClr val="000000"/>
                  </a:solidFill>
                  <a:latin typeface="Arimo"/>
                  <a:ea typeface="Arimo"/>
                  <a:cs typeface="Arimo"/>
                  <a:sym typeface="Arimo"/>
                </a:rPr>
                <a:t>SMPTE Bars</a:t>
              </a:r>
              <a:endParaRPr/>
            </a:p>
          </p:txBody>
        </p:sp>
      </p:grpSp>
      <p:grpSp>
        <p:nvGrpSpPr>
          <p:cNvPr id="687" name="Google Shape;687;p39"/>
          <p:cNvGrpSpPr/>
          <p:nvPr/>
        </p:nvGrpSpPr>
        <p:grpSpPr>
          <a:xfrm>
            <a:off x="9228183" y="2533907"/>
            <a:ext cx="3954735" cy="827257"/>
            <a:chOff x="0" y="0"/>
            <a:chExt cx="900456" cy="188359"/>
          </a:xfrm>
        </p:grpSpPr>
        <p:sp>
          <p:nvSpPr>
            <p:cNvPr id="688" name="Google Shape;688;p39"/>
            <p:cNvSpPr/>
            <p:nvPr/>
          </p:nvSpPr>
          <p:spPr>
            <a:xfrm>
              <a:off x="0" y="0"/>
              <a:ext cx="900456" cy="188359"/>
            </a:xfrm>
            <a:custGeom>
              <a:rect b="b" l="l" r="r" t="t"/>
              <a:pathLst>
                <a:path extrusionOk="0" h="188359" w="900456">
                  <a:moveTo>
                    <a:pt x="94179" y="0"/>
                  </a:moveTo>
                  <a:lnTo>
                    <a:pt x="806277" y="0"/>
                  </a:lnTo>
                  <a:cubicBezTo>
                    <a:pt x="858291" y="0"/>
                    <a:pt x="900456" y="42166"/>
                    <a:pt x="900456" y="94179"/>
                  </a:cubicBezTo>
                  <a:lnTo>
                    <a:pt x="900456" y="94179"/>
                  </a:lnTo>
                  <a:cubicBezTo>
                    <a:pt x="900456" y="146193"/>
                    <a:pt x="858291" y="188359"/>
                    <a:pt x="806277" y="188359"/>
                  </a:cubicBezTo>
                  <a:lnTo>
                    <a:pt x="94179" y="188359"/>
                  </a:lnTo>
                  <a:cubicBezTo>
                    <a:pt x="42166" y="188359"/>
                    <a:pt x="0" y="146193"/>
                    <a:pt x="0" y="94179"/>
                  </a:cubicBezTo>
                  <a:lnTo>
                    <a:pt x="0" y="94179"/>
                  </a:lnTo>
                  <a:cubicBezTo>
                    <a:pt x="0" y="42166"/>
                    <a:pt x="42166" y="0"/>
                    <a:pt x="94179"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txBox="1"/>
            <p:nvPr/>
          </p:nvSpPr>
          <p:spPr>
            <a:xfrm>
              <a:off x="0" y="38100"/>
              <a:ext cx="900456" cy="15025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020" u="none" cap="none" strike="noStrike">
                  <a:solidFill>
                    <a:srgbClr val="000000"/>
                  </a:solidFill>
                  <a:latin typeface="Arimo"/>
                  <a:ea typeface="Arimo"/>
                  <a:cs typeface="Arimo"/>
                  <a:sym typeface="Arimo"/>
                </a:rPr>
                <a:t>Tartan Bars</a:t>
              </a:r>
              <a:endParaRPr/>
            </a:p>
          </p:txBody>
        </p:sp>
      </p:grpSp>
      <p:grpSp>
        <p:nvGrpSpPr>
          <p:cNvPr id="690" name="Google Shape;690;p39"/>
          <p:cNvGrpSpPr/>
          <p:nvPr/>
        </p:nvGrpSpPr>
        <p:grpSpPr>
          <a:xfrm>
            <a:off x="5667945" y="6443541"/>
            <a:ext cx="3954735" cy="827257"/>
            <a:chOff x="0" y="0"/>
            <a:chExt cx="900456" cy="188359"/>
          </a:xfrm>
        </p:grpSpPr>
        <p:sp>
          <p:nvSpPr>
            <p:cNvPr id="691" name="Google Shape;691;p39"/>
            <p:cNvSpPr/>
            <p:nvPr/>
          </p:nvSpPr>
          <p:spPr>
            <a:xfrm>
              <a:off x="0" y="0"/>
              <a:ext cx="900456" cy="188359"/>
            </a:xfrm>
            <a:custGeom>
              <a:rect b="b" l="l" r="r" t="t"/>
              <a:pathLst>
                <a:path extrusionOk="0" h="188359" w="900456">
                  <a:moveTo>
                    <a:pt x="94179" y="0"/>
                  </a:moveTo>
                  <a:lnTo>
                    <a:pt x="806277" y="0"/>
                  </a:lnTo>
                  <a:cubicBezTo>
                    <a:pt x="858291" y="0"/>
                    <a:pt x="900456" y="42166"/>
                    <a:pt x="900456" y="94179"/>
                  </a:cubicBezTo>
                  <a:lnTo>
                    <a:pt x="900456" y="94179"/>
                  </a:lnTo>
                  <a:cubicBezTo>
                    <a:pt x="900456" y="146193"/>
                    <a:pt x="858291" y="188359"/>
                    <a:pt x="806277" y="188359"/>
                  </a:cubicBezTo>
                  <a:lnTo>
                    <a:pt x="94179" y="188359"/>
                  </a:lnTo>
                  <a:cubicBezTo>
                    <a:pt x="42166" y="188359"/>
                    <a:pt x="0" y="146193"/>
                    <a:pt x="0" y="94179"/>
                  </a:cubicBezTo>
                  <a:lnTo>
                    <a:pt x="0" y="94179"/>
                  </a:lnTo>
                  <a:cubicBezTo>
                    <a:pt x="0" y="42166"/>
                    <a:pt x="42166" y="0"/>
                    <a:pt x="94179"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txBox="1"/>
            <p:nvPr/>
          </p:nvSpPr>
          <p:spPr>
            <a:xfrm>
              <a:off x="0" y="38100"/>
              <a:ext cx="900456" cy="15025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020" u="none" cap="none" strike="noStrike">
                  <a:solidFill>
                    <a:srgbClr val="000000"/>
                  </a:solidFill>
                  <a:latin typeface="Arimo"/>
                  <a:ea typeface="Arimo"/>
                  <a:cs typeface="Arimo"/>
                  <a:sym typeface="Arimo"/>
                </a:rPr>
                <a:t>Zone Plate</a:t>
              </a:r>
              <a:endParaRPr/>
            </a:p>
          </p:txBody>
        </p:sp>
      </p:grpSp>
      <p:grpSp>
        <p:nvGrpSpPr>
          <p:cNvPr id="693" name="Google Shape;693;p39"/>
          <p:cNvGrpSpPr/>
          <p:nvPr/>
        </p:nvGrpSpPr>
        <p:grpSpPr>
          <a:xfrm>
            <a:off x="10355879" y="6443541"/>
            <a:ext cx="3954735" cy="827257"/>
            <a:chOff x="0" y="0"/>
            <a:chExt cx="900456" cy="188359"/>
          </a:xfrm>
        </p:grpSpPr>
        <p:sp>
          <p:nvSpPr>
            <p:cNvPr id="694" name="Google Shape;694;p39"/>
            <p:cNvSpPr/>
            <p:nvPr/>
          </p:nvSpPr>
          <p:spPr>
            <a:xfrm>
              <a:off x="0" y="0"/>
              <a:ext cx="900456" cy="188359"/>
            </a:xfrm>
            <a:custGeom>
              <a:rect b="b" l="l" r="r" t="t"/>
              <a:pathLst>
                <a:path extrusionOk="0" h="188359" w="900456">
                  <a:moveTo>
                    <a:pt x="94179" y="0"/>
                  </a:moveTo>
                  <a:lnTo>
                    <a:pt x="806277" y="0"/>
                  </a:lnTo>
                  <a:cubicBezTo>
                    <a:pt x="858291" y="0"/>
                    <a:pt x="900456" y="42166"/>
                    <a:pt x="900456" y="94179"/>
                  </a:cubicBezTo>
                  <a:lnTo>
                    <a:pt x="900456" y="94179"/>
                  </a:lnTo>
                  <a:cubicBezTo>
                    <a:pt x="900456" y="146193"/>
                    <a:pt x="858291" y="188359"/>
                    <a:pt x="806277" y="188359"/>
                  </a:cubicBezTo>
                  <a:lnTo>
                    <a:pt x="94179" y="188359"/>
                  </a:lnTo>
                  <a:cubicBezTo>
                    <a:pt x="42166" y="188359"/>
                    <a:pt x="0" y="146193"/>
                    <a:pt x="0" y="94179"/>
                  </a:cubicBezTo>
                  <a:lnTo>
                    <a:pt x="0" y="94179"/>
                  </a:lnTo>
                  <a:cubicBezTo>
                    <a:pt x="0" y="42166"/>
                    <a:pt x="42166" y="0"/>
                    <a:pt x="94179"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txBox="1"/>
            <p:nvPr/>
          </p:nvSpPr>
          <p:spPr>
            <a:xfrm>
              <a:off x="0" y="38100"/>
              <a:ext cx="900456" cy="15025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020" u="none" cap="none" strike="noStrike">
                  <a:solidFill>
                    <a:srgbClr val="000000"/>
                  </a:solidFill>
                  <a:latin typeface="Arimo"/>
                  <a:ea typeface="Arimo"/>
                  <a:cs typeface="Arimo"/>
                  <a:sym typeface="Arimo"/>
                </a:rPr>
                <a:t>Content</a:t>
              </a:r>
              <a:endParaRPr/>
            </a:p>
          </p:txBody>
        </p:sp>
      </p:grpSp>
      <p:grpSp>
        <p:nvGrpSpPr>
          <p:cNvPr id="696" name="Google Shape;696;p39"/>
          <p:cNvGrpSpPr/>
          <p:nvPr/>
        </p:nvGrpSpPr>
        <p:grpSpPr>
          <a:xfrm>
            <a:off x="1028700" y="6443541"/>
            <a:ext cx="3954735" cy="827257"/>
            <a:chOff x="0" y="0"/>
            <a:chExt cx="900456" cy="188359"/>
          </a:xfrm>
        </p:grpSpPr>
        <p:sp>
          <p:nvSpPr>
            <p:cNvPr id="697" name="Google Shape;697;p39"/>
            <p:cNvSpPr/>
            <p:nvPr/>
          </p:nvSpPr>
          <p:spPr>
            <a:xfrm>
              <a:off x="0" y="0"/>
              <a:ext cx="900456" cy="188359"/>
            </a:xfrm>
            <a:custGeom>
              <a:rect b="b" l="l" r="r" t="t"/>
              <a:pathLst>
                <a:path extrusionOk="0" h="188359" w="900456">
                  <a:moveTo>
                    <a:pt x="94179" y="0"/>
                  </a:moveTo>
                  <a:lnTo>
                    <a:pt x="806277" y="0"/>
                  </a:lnTo>
                  <a:cubicBezTo>
                    <a:pt x="858291" y="0"/>
                    <a:pt x="900456" y="42166"/>
                    <a:pt x="900456" y="94179"/>
                  </a:cubicBezTo>
                  <a:lnTo>
                    <a:pt x="900456" y="94179"/>
                  </a:lnTo>
                  <a:cubicBezTo>
                    <a:pt x="900456" y="146193"/>
                    <a:pt x="858291" y="188359"/>
                    <a:pt x="806277" y="188359"/>
                  </a:cubicBezTo>
                  <a:lnTo>
                    <a:pt x="94179" y="188359"/>
                  </a:lnTo>
                  <a:cubicBezTo>
                    <a:pt x="42166" y="188359"/>
                    <a:pt x="0" y="146193"/>
                    <a:pt x="0" y="94179"/>
                  </a:cubicBezTo>
                  <a:lnTo>
                    <a:pt x="0" y="94179"/>
                  </a:lnTo>
                  <a:cubicBezTo>
                    <a:pt x="0" y="42166"/>
                    <a:pt x="42166" y="0"/>
                    <a:pt x="94179"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txBox="1"/>
            <p:nvPr/>
          </p:nvSpPr>
          <p:spPr>
            <a:xfrm>
              <a:off x="0" y="38100"/>
              <a:ext cx="900456" cy="15025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020" u="none" cap="none" strike="noStrike">
                  <a:solidFill>
                    <a:srgbClr val="000000"/>
                  </a:solidFill>
                  <a:latin typeface="Arimo"/>
                  <a:ea typeface="Arimo"/>
                  <a:cs typeface="Arimo"/>
                  <a:sym typeface="Arimo"/>
                </a:rPr>
                <a:t>Multiburst</a:t>
              </a:r>
              <a:endParaRPr/>
            </a:p>
          </p:txBody>
        </p:sp>
      </p:grpSp>
      <p:sp>
        <p:nvSpPr>
          <p:cNvPr id="699" name="Google Shape;699;p39"/>
          <p:cNvSpPr/>
          <p:nvPr/>
        </p:nvSpPr>
        <p:spPr>
          <a:xfrm>
            <a:off x="1978467" y="3234001"/>
            <a:ext cx="3954735" cy="2930878"/>
          </a:xfrm>
          <a:custGeom>
            <a:rect b="b" l="l" r="r" t="t"/>
            <a:pathLst>
              <a:path extrusionOk="0" h="2930878" w="3954735">
                <a:moveTo>
                  <a:pt x="0" y="0"/>
                </a:moveTo>
                <a:lnTo>
                  <a:pt x="3954735" y="0"/>
                </a:lnTo>
                <a:lnTo>
                  <a:pt x="3954735" y="2930878"/>
                </a:lnTo>
                <a:lnTo>
                  <a:pt x="0" y="2930878"/>
                </a:lnTo>
                <a:lnTo>
                  <a:pt x="0" y="0"/>
                </a:lnTo>
                <a:close/>
              </a:path>
            </a:pathLst>
          </a:custGeom>
          <a:blipFill rotWithShape="1">
            <a:blip r:embed="rId7">
              <a:alphaModFix/>
            </a:blip>
            <a:stretch>
              <a:fillRect b="-20935" l="-13129" r="-15123" t="-15299"/>
            </a:stretch>
          </a:blipFill>
          <a:ln>
            <a:noFill/>
          </a:ln>
        </p:spPr>
      </p:sp>
      <p:sp>
        <p:nvSpPr>
          <p:cNvPr id="700" name="Google Shape;700;p39"/>
          <p:cNvSpPr/>
          <p:nvPr/>
        </p:nvSpPr>
        <p:spPr>
          <a:xfrm>
            <a:off x="10453573" y="7128839"/>
            <a:ext cx="3857041" cy="2914209"/>
          </a:xfrm>
          <a:custGeom>
            <a:rect b="b" l="l" r="r" t="t"/>
            <a:pathLst>
              <a:path extrusionOk="0" h="2914209" w="3857041">
                <a:moveTo>
                  <a:pt x="0" y="0"/>
                </a:moveTo>
                <a:lnTo>
                  <a:pt x="3857041" y="0"/>
                </a:lnTo>
                <a:lnTo>
                  <a:pt x="3857041" y="2914209"/>
                </a:lnTo>
                <a:lnTo>
                  <a:pt x="0" y="2914209"/>
                </a:lnTo>
                <a:lnTo>
                  <a:pt x="0" y="0"/>
                </a:lnTo>
                <a:close/>
              </a:path>
            </a:pathLst>
          </a:custGeom>
          <a:blipFill rotWithShape="1">
            <a:blip r:embed="rId8">
              <a:alphaModFix/>
            </a:blip>
            <a:stretch>
              <a:fillRect b="0" l="0" r="0" t="0"/>
            </a:stretch>
          </a:blipFill>
          <a:ln>
            <a:noFill/>
          </a:ln>
        </p:spPr>
      </p:sp>
      <p:sp>
        <p:nvSpPr>
          <p:cNvPr id="701" name="Google Shape;701;p39"/>
          <p:cNvSpPr txBox="1"/>
          <p:nvPr/>
        </p:nvSpPr>
        <p:spPr>
          <a:xfrm>
            <a:off x="395993" y="616272"/>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METHODOLOGY</a:t>
            </a:r>
            <a:endParaRPr/>
          </a:p>
        </p:txBody>
      </p:sp>
      <p:sp>
        <p:nvSpPr>
          <p:cNvPr id="702" name="Google Shape;702;p39"/>
          <p:cNvSpPr txBox="1"/>
          <p:nvPr/>
        </p:nvSpPr>
        <p:spPr>
          <a:xfrm>
            <a:off x="395993" y="1805993"/>
            <a:ext cx="9290751" cy="857372"/>
          </a:xfrm>
          <a:prstGeom prst="rect">
            <a:avLst/>
          </a:prstGeom>
          <a:noFill/>
          <a:ln>
            <a:noFill/>
          </a:ln>
        </p:spPr>
        <p:txBody>
          <a:bodyPr anchorCtr="0" anchor="t" bIns="0" lIns="0" spcFirstLastPara="1" rIns="0" wrap="square" tIns="0">
            <a:spAutoFit/>
          </a:bodyPr>
          <a:lstStyle/>
          <a:p>
            <a:pPr indent="0" lvl="0" marL="0" marR="0" rtl="0" algn="l">
              <a:lnSpc>
                <a:spcPct val="97011"/>
              </a:lnSpc>
              <a:spcBef>
                <a:spcPts val="0"/>
              </a:spcBef>
              <a:spcAft>
                <a:spcPts val="0"/>
              </a:spcAft>
              <a:buNone/>
            </a:pPr>
            <a:r>
              <a:rPr b="1" i="0" lang="en-US" sz="6525" u="none" cap="none" strike="noStrike">
                <a:solidFill>
                  <a:srgbClr val="291B25"/>
                </a:solidFill>
                <a:latin typeface="Rubik"/>
                <a:ea typeface="Rubik"/>
                <a:cs typeface="Rubik"/>
                <a:sym typeface="Rubik"/>
              </a:rPr>
              <a:t>TEST SIGNALS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710" name="Shape 710"/>
        <p:cNvGrpSpPr/>
        <p:nvPr/>
      </p:nvGrpSpPr>
      <p:grpSpPr>
        <a:xfrm>
          <a:off x="0" y="0"/>
          <a:ext cx="0" cy="0"/>
          <a:chOff x="0" y="0"/>
          <a:chExt cx="0" cy="0"/>
        </a:xfrm>
      </p:grpSpPr>
      <p:sp>
        <p:nvSpPr>
          <p:cNvPr id="711" name="Google Shape;711;p40"/>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712" name="Google Shape;712;p40"/>
          <p:cNvSpPr/>
          <p:nvPr/>
        </p:nvSpPr>
        <p:spPr>
          <a:xfrm>
            <a:off x="395993" y="4070343"/>
            <a:ext cx="3703320" cy="4114800"/>
          </a:xfrm>
          <a:custGeom>
            <a:rect b="b" l="l" r="r" t="t"/>
            <a:pathLst>
              <a:path extrusionOk="0" h="4114800" w="3703320">
                <a:moveTo>
                  <a:pt x="0" y="0"/>
                </a:moveTo>
                <a:lnTo>
                  <a:pt x="3703320" y="0"/>
                </a:lnTo>
                <a:lnTo>
                  <a:pt x="3703320" y="4114800"/>
                </a:lnTo>
                <a:lnTo>
                  <a:pt x="0" y="4114800"/>
                </a:lnTo>
                <a:lnTo>
                  <a:pt x="0" y="0"/>
                </a:lnTo>
                <a:close/>
              </a:path>
            </a:pathLst>
          </a:custGeom>
          <a:blipFill rotWithShape="1">
            <a:blip r:embed="rId4">
              <a:alphaModFix/>
            </a:blip>
            <a:stretch>
              <a:fillRect b="0" l="0" r="0" t="0"/>
            </a:stretch>
          </a:blipFill>
          <a:ln>
            <a:noFill/>
          </a:ln>
        </p:spPr>
      </p:sp>
      <p:sp>
        <p:nvSpPr>
          <p:cNvPr id="713" name="Google Shape;713;p40"/>
          <p:cNvSpPr txBox="1"/>
          <p:nvPr/>
        </p:nvSpPr>
        <p:spPr>
          <a:xfrm>
            <a:off x="395993" y="616272"/>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METHODOLOGY</a:t>
            </a:r>
            <a:endParaRPr/>
          </a:p>
        </p:txBody>
      </p:sp>
      <p:sp>
        <p:nvSpPr>
          <p:cNvPr id="714" name="Google Shape;714;p40"/>
          <p:cNvSpPr txBox="1"/>
          <p:nvPr/>
        </p:nvSpPr>
        <p:spPr>
          <a:xfrm>
            <a:off x="395993" y="1805993"/>
            <a:ext cx="9290751" cy="857372"/>
          </a:xfrm>
          <a:prstGeom prst="rect">
            <a:avLst/>
          </a:prstGeom>
          <a:noFill/>
          <a:ln>
            <a:noFill/>
          </a:ln>
        </p:spPr>
        <p:txBody>
          <a:bodyPr anchorCtr="0" anchor="t" bIns="0" lIns="0" spcFirstLastPara="1" rIns="0" wrap="square" tIns="0">
            <a:spAutoFit/>
          </a:bodyPr>
          <a:lstStyle/>
          <a:p>
            <a:pPr indent="0" lvl="0" marL="0" marR="0" rtl="0" algn="l">
              <a:lnSpc>
                <a:spcPct val="97011"/>
              </a:lnSpc>
              <a:spcBef>
                <a:spcPts val="0"/>
              </a:spcBef>
              <a:spcAft>
                <a:spcPts val="0"/>
              </a:spcAft>
              <a:buNone/>
            </a:pPr>
            <a:r>
              <a:rPr b="1" i="0" lang="en-US" sz="6525" u="none" cap="none" strike="noStrike">
                <a:solidFill>
                  <a:srgbClr val="291B25"/>
                </a:solidFill>
                <a:latin typeface="Rubik"/>
                <a:ea typeface="Rubik"/>
                <a:cs typeface="Rubik"/>
                <a:sym typeface="Rubik"/>
              </a:rPr>
              <a:t>VISUAL INSPECTION</a:t>
            </a:r>
            <a:endParaRPr/>
          </a:p>
        </p:txBody>
      </p:sp>
      <p:cxnSp>
        <p:nvCxnSpPr>
          <p:cNvPr id="715" name="Google Shape;715;p40"/>
          <p:cNvCxnSpPr/>
          <p:nvPr/>
        </p:nvCxnSpPr>
        <p:spPr>
          <a:xfrm>
            <a:off x="4099313" y="6127743"/>
            <a:ext cx="6982354" cy="0"/>
          </a:xfrm>
          <a:prstGeom prst="straightConnector1">
            <a:avLst/>
          </a:prstGeom>
          <a:noFill/>
          <a:ln cap="flat" cmpd="sng" w="142875">
            <a:solidFill>
              <a:srgbClr val="000000"/>
            </a:solidFill>
            <a:prstDash val="solid"/>
            <a:round/>
            <a:headEnd len="sm" w="sm" type="none"/>
            <a:tailEnd len="med" w="med" type="triangle"/>
          </a:ln>
        </p:spPr>
      </p:cxnSp>
      <p:grpSp>
        <p:nvGrpSpPr>
          <p:cNvPr id="716" name="Google Shape;716;p40"/>
          <p:cNvGrpSpPr/>
          <p:nvPr/>
        </p:nvGrpSpPr>
        <p:grpSpPr>
          <a:xfrm>
            <a:off x="6367788" y="5279445"/>
            <a:ext cx="2018908" cy="848297"/>
            <a:chOff x="0" y="0"/>
            <a:chExt cx="448285" cy="188359"/>
          </a:xfrm>
        </p:grpSpPr>
        <p:sp>
          <p:nvSpPr>
            <p:cNvPr id="717" name="Google Shape;717;p40"/>
            <p:cNvSpPr/>
            <p:nvPr/>
          </p:nvSpPr>
          <p:spPr>
            <a:xfrm>
              <a:off x="0" y="0"/>
              <a:ext cx="448285" cy="188359"/>
            </a:xfrm>
            <a:custGeom>
              <a:rect b="b" l="l" r="r" t="t"/>
              <a:pathLst>
                <a:path extrusionOk="0" h="188359" w="448285">
                  <a:moveTo>
                    <a:pt x="94179" y="0"/>
                  </a:moveTo>
                  <a:lnTo>
                    <a:pt x="354105" y="0"/>
                  </a:lnTo>
                  <a:cubicBezTo>
                    <a:pt x="406119" y="0"/>
                    <a:pt x="448285" y="42166"/>
                    <a:pt x="448285" y="94179"/>
                  </a:cubicBezTo>
                  <a:lnTo>
                    <a:pt x="448285" y="94179"/>
                  </a:lnTo>
                  <a:cubicBezTo>
                    <a:pt x="448285" y="146193"/>
                    <a:pt x="406119" y="188359"/>
                    <a:pt x="354105" y="188359"/>
                  </a:cubicBezTo>
                  <a:lnTo>
                    <a:pt x="94179" y="188359"/>
                  </a:lnTo>
                  <a:cubicBezTo>
                    <a:pt x="42166" y="188359"/>
                    <a:pt x="0" y="146193"/>
                    <a:pt x="0" y="94179"/>
                  </a:cubicBezTo>
                  <a:lnTo>
                    <a:pt x="0" y="94179"/>
                  </a:lnTo>
                  <a:cubicBezTo>
                    <a:pt x="0" y="42166"/>
                    <a:pt x="42166" y="0"/>
                    <a:pt x="94179"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txBox="1"/>
            <p:nvPr/>
          </p:nvSpPr>
          <p:spPr>
            <a:xfrm>
              <a:off x="0" y="47625"/>
              <a:ext cx="448285" cy="14073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820" u="none" cap="none" strike="noStrike">
                  <a:solidFill>
                    <a:srgbClr val="000000"/>
                  </a:solidFill>
                  <a:latin typeface="Arimo"/>
                  <a:ea typeface="Arimo"/>
                  <a:cs typeface="Arimo"/>
                  <a:sym typeface="Arimo"/>
                </a:rPr>
                <a:t>FFmpeg</a:t>
              </a:r>
              <a:endParaRPr/>
            </a:p>
          </p:txBody>
        </p:sp>
      </p:grpSp>
      <p:grpSp>
        <p:nvGrpSpPr>
          <p:cNvPr id="719" name="Google Shape;719;p40"/>
          <p:cNvGrpSpPr/>
          <p:nvPr/>
        </p:nvGrpSpPr>
        <p:grpSpPr>
          <a:xfrm>
            <a:off x="4884017" y="6199180"/>
            <a:ext cx="5412945" cy="752434"/>
            <a:chOff x="0" y="0"/>
            <a:chExt cx="1201907" cy="167073"/>
          </a:xfrm>
        </p:grpSpPr>
        <p:sp>
          <p:nvSpPr>
            <p:cNvPr id="720" name="Google Shape;720;p40"/>
            <p:cNvSpPr/>
            <p:nvPr/>
          </p:nvSpPr>
          <p:spPr>
            <a:xfrm>
              <a:off x="0" y="0"/>
              <a:ext cx="1201907" cy="167073"/>
            </a:xfrm>
            <a:custGeom>
              <a:rect b="b" l="l" r="r" t="t"/>
              <a:pathLst>
                <a:path extrusionOk="0" h="167073" w="1201907">
                  <a:moveTo>
                    <a:pt x="72943" y="0"/>
                  </a:moveTo>
                  <a:lnTo>
                    <a:pt x="1128964" y="0"/>
                  </a:lnTo>
                  <a:cubicBezTo>
                    <a:pt x="1169249" y="0"/>
                    <a:pt x="1201907" y="32658"/>
                    <a:pt x="1201907" y="72943"/>
                  </a:cubicBezTo>
                  <a:lnTo>
                    <a:pt x="1201907" y="94130"/>
                  </a:lnTo>
                  <a:cubicBezTo>
                    <a:pt x="1201907" y="113475"/>
                    <a:pt x="1194222" y="132029"/>
                    <a:pt x="1180543" y="145708"/>
                  </a:cubicBezTo>
                  <a:cubicBezTo>
                    <a:pt x="1166863" y="159388"/>
                    <a:pt x="1148310" y="167073"/>
                    <a:pt x="1128964" y="167073"/>
                  </a:cubicBezTo>
                  <a:lnTo>
                    <a:pt x="72943" y="167073"/>
                  </a:lnTo>
                  <a:cubicBezTo>
                    <a:pt x="32658" y="167073"/>
                    <a:pt x="0" y="134415"/>
                    <a:pt x="0" y="94130"/>
                  </a:cubicBezTo>
                  <a:lnTo>
                    <a:pt x="0" y="72943"/>
                  </a:lnTo>
                  <a:cubicBezTo>
                    <a:pt x="0" y="32658"/>
                    <a:pt x="32658" y="0"/>
                    <a:pt x="72943"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0"/>
            <p:cNvSpPr txBox="1"/>
            <p:nvPr/>
          </p:nvSpPr>
          <p:spPr>
            <a:xfrm>
              <a:off x="0" y="47625"/>
              <a:ext cx="1201907" cy="119448"/>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weave=first_field=top</a:t>
              </a:r>
              <a:endParaRPr/>
            </a:p>
          </p:txBody>
        </p:sp>
      </p:grpSp>
      <p:grpSp>
        <p:nvGrpSpPr>
          <p:cNvPr id="722" name="Google Shape;722;p40"/>
          <p:cNvGrpSpPr/>
          <p:nvPr/>
        </p:nvGrpSpPr>
        <p:grpSpPr>
          <a:xfrm>
            <a:off x="723386" y="8185143"/>
            <a:ext cx="2341858" cy="1171534"/>
            <a:chOff x="0" y="0"/>
            <a:chExt cx="519993" cy="260131"/>
          </a:xfrm>
        </p:grpSpPr>
        <p:sp>
          <p:nvSpPr>
            <p:cNvPr id="723" name="Google Shape;723;p40"/>
            <p:cNvSpPr/>
            <p:nvPr/>
          </p:nvSpPr>
          <p:spPr>
            <a:xfrm>
              <a:off x="0" y="0"/>
              <a:ext cx="519993" cy="260131"/>
            </a:xfrm>
            <a:custGeom>
              <a:rect b="b" l="l" r="r" t="t"/>
              <a:pathLst>
                <a:path extrusionOk="0" h="260131" w="519993">
                  <a:moveTo>
                    <a:pt x="130066" y="0"/>
                  </a:moveTo>
                  <a:lnTo>
                    <a:pt x="389928" y="0"/>
                  </a:lnTo>
                  <a:cubicBezTo>
                    <a:pt x="461761" y="0"/>
                    <a:pt x="519993" y="58232"/>
                    <a:pt x="519993" y="130066"/>
                  </a:cubicBezTo>
                  <a:lnTo>
                    <a:pt x="519993" y="130066"/>
                  </a:lnTo>
                  <a:cubicBezTo>
                    <a:pt x="519993" y="164561"/>
                    <a:pt x="506290" y="197644"/>
                    <a:pt x="481898" y="222036"/>
                  </a:cubicBezTo>
                  <a:cubicBezTo>
                    <a:pt x="457506" y="246428"/>
                    <a:pt x="424423" y="260131"/>
                    <a:pt x="389928" y="260131"/>
                  </a:cubicBezTo>
                  <a:lnTo>
                    <a:pt x="130066" y="260131"/>
                  </a:lnTo>
                  <a:cubicBezTo>
                    <a:pt x="58232" y="260131"/>
                    <a:pt x="0" y="201899"/>
                    <a:pt x="0" y="130066"/>
                  </a:cubicBezTo>
                  <a:lnTo>
                    <a:pt x="0" y="130066"/>
                  </a:lnTo>
                  <a:cubicBezTo>
                    <a:pt x="0" y="58232"/>
                    <a:pt x="58232" y="0"/>
                    <a:pt x="130066"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0"/>
            <p:cNvSpPr txBox="1"/>
            <p:nvPr/>
          </p:nvSpPr>
          <p:spPr>
            <a:xfrm>
              <a:off x="0" y="47625"/>
              <a:ext cx="519993" cy="212506"/>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720x243</a:t>
              </a:r>
              <a:endParaRPr/>
            </a:p>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59.94 fps</a:t>
              </a:r>
              <a:endParaRPr/>
            </a:p>
          </p:txBody>
        </p:sp>
      </p:grpSp>
      <p:grpSp>
        <p:nvGrpSpPr>
          <p:cNvPr id="725" name="Google Shape;725;p40"/>
          <p:cNvGrpSpPr/>
          <p:nvPr/>
        </p:nvGrpSpPr>
        <p:grpSpPr>
          <a:xfrm>
            <a:off x="11762398" y="8185143"/>
            <a:ext cx="2341858" cy="1171534"/>
            <a:chOff x="0" y="0"/>
            <a:chExt cx="519993" cy="260131"/>
          </a:xfrm>
        </p:grpSpPr>
        <p:sp>
          <p:nvSpPr>
            <p:cNvPr id="726" name="Google Shape;726;p40"/>
            <p:cNvSpPr/>
            <p:nvPr/>
          </p:nvSpPr>
          <p:spPr>
            <a:xfrm>
              <a:off x="0" y="0"/>
              <a:ext cx="519993" cy="260131"/>
            </a:xfrm>
            <a:custGeom>
              <a:rect b="b" l="l" r="r" t="t"/>
              <a:pathLst>
                <a:path extrusionOk="0" h="260131" w="519993">
                  <a:moveTo>
                    <a:pt x="130066" y="0"/>
                  </a:moveTo>
                  <a:lnTo>
                    <a:pt x="389928" y="0"/>
                  </a:lnTo>
                  <a:cubicBezTo>
                    <a:pt x="461761" y="0"/>
                    <a:pt x="519993" y="58232"/>
                    <a:pt x="519993" y="130066"/>
                  </a:cubicBezTo>
                  <a:lnTo>
                    <a:pt x="519993" y="130066"/>
                  </a:lnTo>
                  <a:cubicBezTo>
                    <a:pt x="519993" y="164561"/>
                    <a:pt x="506290" y="197644"/>
                    <a:pt x="481898" y="222036"/>
                  </a:cubicBezTo>
                  <a:cubicBezTo>
                    <a:pt x="457506" y="246428"/>
                    <a:pt x="424423" y="260131"/>
                    <a:pt x="389928" y="260131"/>
                  </a:cubicBezTo>
                  <a:lnTo>
                    <a:pt x="130066" y="260131"/>
                  </a:lnTo>
                  <a:cubicBezTo>
                    <a:pt x="58232" y="260131"/>
                    <a:pt x="0" y="201899"/>
                    <a:pt x="0" y="130066"/>
                  </a:cubicBezTo>
                  <a:lnTo>
                    <a:pt x="0" y="130066"/>
                  </a:lnTo>
                  <a:cubicBezTo>
                    <a:pt x="0" y="58232"/>
                    <a:pt x="58232" y="0"/>
                    <a:pt x="130066"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txBox="1"/>
            <p:nvPr/>
          </p:nvSpPr>
          <p:spPr>
            <a:xfrm>
              <a:off x="0" y="47625"/>
              <a:ext cx="519993" cy="212506"/>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720x486</a:t>
              </a:r>
              <a:endParaRPr/>
            </a:p>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29.97 fps</a:t>
              </a:r>
              <a:endParaRPr/>
            </a:p>
          </p:txBody>
        </p:sp>
      </p:grpSp>
      <p:sp>
        <p:nvSpPr>
          <p:cNvPr id="728" name="Google Shape;728;p40"/>
          <p:cNvSpPr/>
          <p:nvPr/>
        </p:nvSpPr>
        <p:spPr>
          <a:xfrm>
            <a:off x="11081667" y="4070343"/>
            <a:ext cx="3703320" cy="4114800"/>
          </a:xfrm>
          <a:custGeom>
            <a:rect b="b" l="l" r="r" t="t"/>
            <a:pathLst>
              <a:path extrusionOk="0" h="4114800" w="3703320">
                <a:moveTo>
                  <a:pt x="0" y="0"/>
                </a:moveTo>
                <a:lnTo>
                  <a:pt x="3703320" y="0"/>
                </a:lnTo>
                <a:lnTo>
                  <a:pt x="3703320" y="4114800"/>
                </a:lnTo>
                <a:lnTo>
                  <a:pt x="0" y="41148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736" name="Shape 736"/>
        <p:cNvGrpSpPr/>
        <p:nvPr/>
      </p:nvGrpSpPr>
      <p:grpSpPr>
        <a:xfrm>
          <a:off x="0" y="0"/>
          <a:ext cx="0" cy="0"/>
          <a:chOff x="0" y="0"/>
          <a:chExt cx="0" cy="0"/>
        </a:xfrm>
      </p:grpSpPr>
      <p:sp>
        <p:nvSpPr>
          <p:cNvPr id="737" name="Google Shape;737;p41"/>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738" name="Google Shape;738;p41"/>
          <p:cNvSpPr/>
          <p:nvPr/>
        </p:nvSpPr>
        <p:spPr>
          <a:xfrm>
            <a:off x="11921963" y="2151318"/>
            <a:ext cx="2760247" cy="3310641"/>
          </a:xfrm>
          <a:custGeom>
            <a:rect b="b" l="l" r="r" t="t"/>
            <a:pathLst>
              <a:path extrusionOk="0" h="3310641" w="2760247">
                <a:moveTo>
                  <a:pt x="0" y="0"/>
                </a:moveTo>
                <a:lnTo>
                  <a:pt x="2760246" y="0"/>
                </a:lnTo>
                <a:lnTo>
                  <a:pt x="2760246" y="3310640"/>
                </a:lnTo>
                <a:lnTo>
                  <a:pt x="0" y="3310640"/>
                </a:lnTo>
                <a:lnTo>
                  <a:pt x="0" y="0"/>
                </a:lnTo>
                <a:close/>
              </a:path>
            </a:pathLst>
          </a:custGeom>
          <a:blipFill rotWithShape="1">
            <a:blip r:embed="rId4">
              <a:alphaModFix/>
            </a:blip>
            <a:stretch>
              <a:fillRect b="0" l="0" r="0" t="0"/>
            </a:stretch>
          </a:blipFill>
          <a:ln>
            <a:noFill/>
          </a:ln>
        </p:spPr>
      </p:sp>
      <p:sp>
        <p:nvSpPr>
          <p:cNvPr id="739" name="Google Shape;739;p41"/>
          <p:cNvSpPr/>
          <p:nvPr/>
        </p:nvSpPr>
        <p:spPr>
          <a:xfrm>
            <a:off x="11651698" y="6421066"/>
            <a:ext cx="3030511" cy="3386046"/>
          </a:xfrm>
          <a:custGeom>
            <a:rect b="b" l="l" r="r" t="t"/>
            <a:pathLst>
              <a:path extrusionOk="0" h="3386046" w="3030511">
                <a:moveTo>
                  <a:pt x="0" y="0"/>
                </a:moveTo>
                <a:lnTo>
                  <a:pt x="3030511" y="0"/>
                </a:lnTo>
                <a:lnTo>
                  <a:pt x="3030511" y="3386046"/>
                </a:lnTo>
                <a:lnTo>
                  <a:pt x="0" y="3386046"/>
                </a:lnTo>
                <a:lnTo>
                  <a:pt x="0" y="0"/>
                </a:lnTo>
                <a:close/>
              </a:path>
            </a:pathLst>
          </a:custGeom>
          <a:blipFill rotWithShape="1">
            <a:blip r:embed="rId5">
              <a:alphaModFix/>
            </a:blip>
            <a:stretch>
              <a:fillRect b="0" l="0" r="0" t="0"/>
            </a:stretch>
          </a:blipFill>
          <a:ln>
            <a:noFill/>
          </a:ln>
        </p:spPr>
      </p:sp>
      <p:cxnSp>
        <p:nvCxnSpPr>
          <p:cNvPr id="740" name="Google Shape;740;p41"/>
          <p:cNvCxnSpPr/>
          <p:nvPr/>
        </p:nvCxnSpPr>
        <p:spPr>
          <a:xfrm flipH="1" rot="10800000">
            <a:off x="4099313" y="3806638"/>
            <a:ext cx="7822650" cy="2325719"/>
          </a:xfrm>
          <a:prstGeom prst="straightConnector1">
            <a:avLst/>
          </a:prstGeom>
          <a:noFill/>
          <a:ln cap="flat" cmpd="sng" w="142875">
            <a:solidFill>
              <a:srgbClr val="000000"/>
            </a:solidFill>
            <a:prstDash val="solid"/>
            <a:round/>
            <a:headEnd len="sm" w="sm" type="none"/>
            <a:tailEnd len="med" w="med" type="triangle"/>
          </a:ln>
        </p:spPr>
      </p:cxnSp>
      <p:cxnSp>
        <p:nvCxnSpPr>
          <p:cNvPr id="741" name="Google Shape;741;p41"/>
          <p:cNvCxnSpPr/>
          <p:nvPr/>
        </p:nvCxnSpPr>
        <p:spPr>
          <a:xfrm>
            <a:off x="4099313" y="6132357"/>
            <a:ext cx="7552385" cy="1981732"/>
          </a:xfrm>
          <a:prstGeom prst="straightConnector1">
            <a:avLst/>
          </a:prstGeom>
          <a:noFill/>
          <a:ln cap="flat" cmpd="sng" w="142875">
            <a:solidFill>
              <a:srgbClr val="000000"/>
            </a:solidFill>
            <a:prstDash val="solid"/>
            <a:round/>
            <a:headEnd len="sm" w="sm" type="none"/>
            <a:tailEnd len="med" w="med" type="triangle"/>
          </a:ln>
        </p:spPr>
      </p:cxnSp>
      <p:grpSp>
        <p:nvGrpSpPr>
          <p:cNvPr id="742" name="Google Shape;742;p41"/>
          <p:cNvGrpSpPr/>
          <p:nvPr/>
        </p:nvGrpSpPr>
        <p:grpSpPr>
          <a:xfrm>
            <a:off x="5779159" y="5284060"/>
            <a:ext cx="2018908" cy="848297"/>
            <a:chOff x="0" y="0"/>
            <a:chExt cx="448285" cy="188359"/>
          </a:xfrm>
        </p:grpSpPr>
        <p:sp>
          <p:nvSpPr>
            <p:cNvPr id="743" name="Google Shape;743;p41"/>
            <p:cNvSpPr/>
            <p:nvPr/>
          </p:nvSpPr>
          <p:spPr>
            <a:xfrm>
              <a:off x="0" y="0"/>
              <a:ext cx="448285" cy="188359"/>
            </a:xfrm>
            <a:custGeom>
              <a:rect b="b" l="l" r="r" t="t"/>
              <a:pathLst>
                <a:path extrusionOk="0" h="188359" w="448285">
                  <a:moveTo>
                    <a:pt x="94179" y="0"/>
                  </a:moveTo>
                  <a:lnTo>
                    <a:pt x="354105" y="0"/>
                  </a:lnTo>
                  <a:cubicBezTo>
                    <a:pt x="406119" y="0"/>
                    <a:pt x="448285" y="42166"/>
                    <a:pt x="448285" y="94179"/>
                  </a:cubicBezTo>
                  <a:lnTo>
                    <a:pt x="448285" y="94179"/>
                  </a:lnTo>
                  <a:cubicBezTo>
                    <a:pt x="448285" y="146193"/>
                    <a:pt x="406119" y="188359"/>
                    <a:pt x="354105" y="188359"/>
                  </a:cubicBezTo>
                  <a:lnTo>
                    <a:pt x="94179" y="188359"/>
                  </a:lnTo>
                  <a:cubicBezTo>
                    <a:pt x="42166" y="188359"/>
                    <a:pt x="0" y="146193"/>
                    <a:pt x="0" y="94179"/>
                  </a:cubicBezTo>
                  <a:lnTo>
                    <a:pt x="0" y="94179"/>
                  </a:lnTo>
                  <a:cubicBezTo>
                    <a:pt x="0" y="42166"/>
                    <a:pt x="42166" y="0"/>
                    <a:pt x="94179"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txBox="1"/>
            <p:nvPr/>
          </p:nvSpPr>
          <p:spPr>
            <a:xfrm>
              <a:off x="0" y="47625"/>
              <a:ext cx="448285" cy="14073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820" u="none" cap="none" strike="noStrike">
                  <a:solidFill>
                    <a:srgbClr val="000000"/>
                  </a:solidFill>
                  <a:latin typeface="Arimo"/>
                  <a:ea typeface="Arimo"/>
                  <a:cs typeface="Arimo"/>
                  <a:sym typeface="Arimo"/>
                </a:rPr>
                <a:t>FFmpeg</a:t>
              </a:r>
              <a:endParaRPr/>
            </a:p>
          </p:txBody>
        </p:sp>
      </p:grpSp>
      <p:grpSp>
        <p:nvGrpSpPr>
          <p:cNvPr id="745" name="Google Shape;745;p41"/>
          <p:cNvGrpSpPr/>
          <p:nvPr/>
        </p:nvGrpSpPr>
        <p:grpSpPr>
          <a:xfrm>
            <a:off x="9669706" y="2563666"/>
            <a:ext cx="1551731" cy="1171534"/>
            <a:chOff x="0" y="0"/>
            <a:chExt cx="344551" cy="260131"/>
          </a:xfrm>
        </p:grpSpPr>
        <p:sp>
          <p:nvSpPr>
            <p:cNvPr id="746" name="Google Shape;746;p41"/>
            <p:cNvSpPr/>
            <p:nvPr/>
          </p:nvSpPr>
          <p:spPr>
            <a:xfrm>
              <a:off x="0" y="0"/>
              <a:ext cx="344551" cy="260131"/>
            </a:xfrm>
            <a:custGeom>
              <a:rect b="b" l="l" r="r" t="t"/>
              <a:pathLst>
                <a:path extrusionOk="0" h="260131" w="344551">
                  <a:moveTo>
                    <a:pt x="130066" y="0"/>
                  </a:moveTo>
                  <a:lnTo>
                    <a:pt x="214486" y="0"/>
                  </a:lnTo>
                  <a:cubicBezTo>
                    <a:pt x="286319" y="0"/>
                    <a:pt x="344551" y="58232"/>
                    <a:pt x="344551" y="130066"/>
                  </a:cubicBezTo>
                  <a:lnTo>
                    <a:pt x="344551" y="130066"/>
                  </a:lnTo>
                  <a:cubicBezTo>
                    <a:pt x="344551" y="201899"/>
                    <a:pt x="286319" y="260131"/>
                    <a:pt x="214486" y="260131"/>
                  </a:cubicBezTo>
                  <a:lnTo>
                    <a:pt x="130066" y="260131"/>
                  </a:lnTo>
                  <a:cubicBezTo>
                    <a:pt x="58232" y="260131"/>
                    <a:pt x="0" y="201899"/>
                    <a:pt x="0" y="130066"/>
                  </a:cubicBezTo>
                  <a:lnTo>
                    <a:pt x="0" y="130066"/>
                  </a:lnTo>
                  <a:cubicBezTo>
                    <a:pt x="0" y="58232"/>
                    <a:pt x="58232" y="0"/>
                    <a:pt x="130066"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txBox="1"/>
            <p:nvPr/>
          </p:nvSpPr>
          <p:spPr>
            <a:xfrm>
              <a:off x="0" y="47625"/>
              <a:ext cx="344551" cy="212506"/>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H.264</a:t>
              </a:r>
              <a:endParaRPr/>
            </a:p>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crf 14</a:t>
              </a:r>
              <a:endParaRPr/>
            </a:p>
          </p:txBody>
        </p:sp>
      </p:grpSp>
      <p:grpSp>
        <p:nvGrpSpPr>
          <p:cNvPr id="748" name="Google Shape;748;p41"/>
          <p:cNvGrpSpPr/>
          <p:nvPr/>
        </p:nvGrpSpPr>
        <p:grpSpPr>
          <a:xfrm>
            <a:off x="9660181" y="8185527"/>
            <a:ext cx="1561256" cy="1171534"/>
            <a:chOff x="0" y="0"/>
            <a:chExt cx="346666" cy="260131"/>
          </a:xfrm>
        </p:grpSpPr>
        <p:sp>
          <p:nvSpPr>
            <p:cNvPr id="749" name="Google Shape;749;p41"/>
            <p:cNvSpPr/>
            <p:nvPr/>
          </p:nvSpPr>
          <p:spPr>
            <a:xfrm>
              <a:off x="0" y="0"/>
              <a:ext cx="346666" cy="260131"/>
            </a:xfrm>
            <a:custGeom>
              <a:rect b="b" l="l" r="r" t="t"/>
              <a:pathLst>
                <a:path extrusionOk="0" h="260131" w="346666">
                  <a:moveTo>
                    <a:pt x="130066" y="0"/>
                  </a:moveTo>
                  <a:lnTo>
                    <a:pt x="216601" y="0"/>
                  </a:lnTo>
                  <a:cubicBezTo>
                    <a:pt x="288434" y="0"/>
                    <a:pt x="346666" y="58232"/>
                    <a:pt x="346666" y="130066"/>
                  </a:cubicBezTo>
                  <a:lnTo>
                    <a:pt x="346666" y="130066"/>
                  </a:lnTo>
                  <a:cubicBezTo>
                    <a:pt x="346666" y="164561"/>
                    <a:pt x="332963" y="197644"/>
                    <a:pt x="308571" y="222036"/>
                  </a:cubicBezTo>
                  <a:cubicBezTo>
                    <a:pt x="284179" y="246428"/>
                    <a:pt x="251096" y="260131"/>
                    <a:pt x="216601" y="260131"/>
                  </a:cubicBezTo>
                  <a:lnTo>
                    <a:pt x="130066" y="260131"/>
                  </a:lnTo>
                  <a:cubicBezTo>
                    <a:pt x="58232" y="260131"/>
                    <a:pt x="0" y="201899"/>
                    <a:pt x="0" y="130066"/>
                  </a:cubicBezTo>
                  <a:lnTo>
                    <a:pt x="0" y="130066"/>
                  </a:lnTo>
                  <a:cubicBezTo>
                    <a:pt x="0" y="58232"/>
                    <a:pt x="58232" y="0"/>
                    <a:pt x="130066"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txBox="1"/>
            <p:nvPr/>
          </p:nvSpPr>
          <p:spPr>
            <a:xfrm>
              <a:off x="0" y="47625"/>
              <a:ext cx="346666" cy="212506"/>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ProRes</a:t>
              </a:r>
              <a:endParaRPr/>
            </a:p>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422 HQ</a:t>
              </a:r>
              <a:endParaRPr/>
            </a:p>
          </p:txBody>
        </p:sp>
      </p:grpSp>
      <p:sp>
        <p:nvSpPr>
          <p:cNvPr id="751" name="Google Shape;751;p41"/>
          <p:cNvSpPr/>
          <p:nvPr/>
        </p:nvSpPr>
        <p:spPr>
          <a:xfrm>
            <a:off x="395993" y="4074957"/>
            <a:ext cx="3703320" cy="4114800"/>
          </a:xfrm>
          <a:custGeom>
            <a:rect b="b" l="l" r="r" t="t"/>
            <a:pathLst>
              <a:path extrusionOk="0" h="4114800" w="3703320">
                <a:moveTo>
                  <a:pt x="0" y="0"/>
                </a:moveTo>
                <a:lnTo>
                  <a:pt x="3703320" y="0"/>
                </a:lnTo>
                <a:lnTo>
                  <a:pt x="3703320" y="4114800"/>
                </a:lnTo>
                <a:lnTo>
                  <a:pt x="0" y="4114800"/>
                </a:lnTo>
                <a:lnTo>
                  <a:pt x="0" y="0"/>
                </a:lnTo>
                <a:close/>
              </a:path>
            </a:pathLst>
          </a:custGeom>
          <a:blipFill rotWithShape="1">
            <a:blip r:embed="rId6">
              <a:alphaModFix/>
            </a:blip>
            <a:stretch>
              <a:fillRect b="0" l="0" r="0" t="0"/>
            </a:stretch>
          </a:blipFill>
          <a:ln>
            <a:noFill/>
          </a:ln>
        </p:spPr>
      </p:sp>
      <p:sp>
        <p:nvSpPr>
          <p:cNvPr id="752" name="Google Shape;752;p41"/>
          <p:cNvSpPr txBox="1"/>
          <p:nvPr/>
        </p:nvSpPr>
        <p:spPr>
          <a:xfrm>
            <a:off x="395993" y="616272"/>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METHODOLOGY</a:t>
            </a:r>
            <a:endParaRPr/>
          </a:p>
        </p:txBody>
      </p:sp>
      <p:sp>
        <p:nvSpPr>
          <p:cNvPr id="753" name="Google Shape;753;p41"/>
          <p:cNvSpPr txBox="1"/>
          <p:nvPr/>
        </p:nvSpPr>
        <p:spPr>
          <a:xfrm>
            <a:off x="395993" y="1805993"/>
            <a:ext cx="9290751" cy="857372"/>
          </a:xfrm>
          <a:prstGeom prst="rect">
            <a:avLst/>
          </a:prstGeom>
          <a:noFill/>
          <a:ln>
            <a:noFill/>
          </a:ln>
        </p:spPr>
        <p:txBody>
          <a:bodyPr anchorCtr="0" anchor="t" bIns="0" lIns="0" spcFirstLastPara="1" rIns="0" wrap="square" tIns="0">
            <a:spAutoFit/>
          </a:bodyPr>
          <a:lstStyle/>
          <a:p>
            <a:pPr indent="0" lvl="0" marL="0" marR="0" rtl="0" algn="l">
              <a:lnSpc>
                <a:spcPct val="97011"/>
              </a:lnSpc>
              <a:spcBef>
                <a:spcPts val="0"/>
              </a:spcBef>
              <a:spcAft>
                <a:spcPts val="0"/>
              </a:spcAft>
              <a:buNone/>
            </a:pPr>
            <a:r>
              <a:rPr b="1" i="0" lang="en-US" sz="6525" u="none" cap="none" strike="noStrike">
                <a:solidFill>
                  <a:srgbClr val="291B25"/>
                </a:solidFill>
                <a:latin typeface="Rubik"/>
                <a:ea typeface="Rubik"/>
                <a:cs typeface="Rubik"/>
                <a:sym typeface="Rubik"/>
              </a:rPr>
              <a:t>VISUAL INSPECTION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126" name="Shape 126"/>
        <p:cNvGrpSpPr/>
        <p:nvPr/>
      </p:nvGrpSpPr>
      <p:grpSpPr>
        <a:xfrm>
          <a:off x="0" y="0"/>
          <a:ext cx="0" cy="0"/>
          <a:chOff x="0" y="0"/>
          <a:chExt cx="0" cy="0"/>
        </a:xfrm>
      </p:grpSpPr>
      <p:sp>
        <p:nvSpPr>
          <p:cNvPr id="127" name="Google Shape;127;p15"/>
          <p:cNvSpPr/>
          <p:nvPr/>
        </p:nvSpPr>
        <p:spPr>
          <a:xfrm rot="-2996684">
            <a:off x="21059" y="4950612"/>
            <a:ext cx="2601369" cy="6940979"/>
          </a:xfrm>
          <a:custGeom>
            <a:rect b="b" l="l" r="r" t="t"/>
            <a:pathLst>
              <a:path extrusionOk="0" h="6940979" w="2601369">
                <a:moveTo>
                  <a:pt x="0" y="0"/>
                </a:moveTo>
                <a:lnTo>
                  <a:pt x="2601369" y="0"/>
                </a:lnTo>
                <a:lnTo>
                  <a:pt x="2601369" y="6940979"/>
                </a:lnTo>
                <a:lnTo>
                  <a:pt x="0" y="6940979"/>
                </a:lnTo>
                <a:lnTo>
                  <a:pt x="0" y="0"/>
                </a:lnTo>
                <a:close/>
              </a:path>
            </a:pathLst>
          </a:custGeom>
          <a:blipFill rotWithShape="1">
            <a:blip r:embed="rId3">
              <a:alphaModFix/>
            </a:blip>
            <a:stretch>
              <a:fillRect b="0" l="0" r="0" t="0"/>
            </a:stretch>
          </a:blipFill>
          <a:ln>
            <a:noFill/>
          </a:ln>
        </p:spPr>
      </p:sp>
      <p:grpSp>
        <p:nvGrpSpPr>
          <p:cNvPr id="128" name="Google Shape;128;p15"/>
          <p:cNvGrpSpPr/>
          <p:nvPr/>
        </p:nvGrpSpPr>
        <p:grpSpPr>
          <a:xfrm>
            <a:off x="4327280" y="7434497"/>
            <a:ext cx="2495632" cy="2575230"/>
            <a:chOff x="0" y="0"/>
            <a:chExt cx="3327509" cy="3433640"/>
          </a:xfrm>
        </p:grpSpPr>
        <p:sp>
          <p:nvSpPr>
            <p:cNvPr id="129" name="Google Shape;129;p15"/>
            <p:cNvSpPr/>
            <p:nvPr/>
          </p:nvSpPr>
          <p:spPr>
            <a:xfrm>
              <a:off x="0" y="0"/>
              <a:ext cx="3327509" cy="3433640"/>
            </a:xfrm>
            <a:custGeom>
              <a:rect b="b" l="l" r="r" t="t"/>
              <a:pathLst>
                <a:path extrusionOk="0" h="3433640" w="3327509">
                  <a:moveTo>
                    <a:pt x="0" y="0"/>
                  </a:moveTo>
                  <a:lnTo>
                    <a:pt x="3327509" y="0"/>
                  </a:lnTo>
                  <a:lnTo>
                    <a:pt x="3327509" y="3433640"/>
                  </a:lnTo>
                  <a:lnTo>
                    <a:pt x="0" y="3433640"/>
                  </a:lnTo>
                  <a:lnTo>
                    <a:pt x="0" y="0"/>
                  </a:lnTo>
                  <a:close/>
                </a:path>
              </a:pathLst>
            </a:custGeom>
            <a:blipFill rotWithShape="1">
              <a:blip r:embed="rId4">
                <a:alphaModFix/>
              </a:blip>
              <a:stretch>
                <a:fillRect b="0" l="0" r="0" t="0"/>
              </a:stretch>
            </a:blipFill>
            <a:ln>
              <a:noFill/>
            </a:ln>
          </p:spPr>
        </p:sp>
        <p:sp>
          <p:nvSpPr>
            <p:cNvPr id="130" name="Google Shape;130;p15"/>
            <p:cNvSpPr txBox="1"/>
            <p:nvPr/>
          </p:nvSpPr>
          <p:spPr>
            <a:xfrm>
              <a:off x="1033497" y="1096758"/>
              <a:ext cx="1080256" cy="1427448"/>
            </a:xfrm>
            <a:prstGeom prst="rect">
              <a:avLst/>
            </a:prstGeom>
            <a:noFill/>
            <a:ln>
              <a:noFill/>
            </a:ln>
          </p:spPr>
          <p:txBody>
            <a:bodyPr anchorCtr="0" anchor="t" bIns="0" lIns="0" spcFirstLastPara="1" rIns="0" wrap="square" tIns="0">
              <a:spAutoFit/>
            </a:bodyPr>
            <a:lstStyle/>
            <a:p>
              <a:pPr indent="0" lvl="0" marL="0" marR="0" rtl="0" algn="ctr">
                <a:lnSpc>
                  <a:spcPct val="96990"/>
                </a:lnSpc>
                <a:spcBef>
                  <a:spcPts val="0"/>
                </a:spcBef>
                <a:spcAft>
                  <a:spcPts val="0"/>
                </a:spcAft>
                <a:buNone/>
              </a:pPr>
              <a:r>
                <a:rPr b="1" i="0" lang="en-US" sz="7874" u="none" cap="none" strike="noStrike">
                  <a:solidFill>
                    <a:srgbClr val="291B25"/>
                  </a:solidFill>
                  <a:latin typeface="Rubik"/>
                  <a:ea typeface="Rubik"/>
                  <a:cs typeface="Rubik"/>
                  <a:sym typeface="Rubik"/>
                </a:rPr>
                <a:t>3</a:t>
              </a:r>
              <a:endParaRPr/>
            </a:p>
          </p:txBody>
        </p:sp>
      </p:grpSp>
      <p:grpSp>
        <p:nvGrpSpPr>
          <p:cNvPr id="131" name="Google Shape;131;p15"/>
          <p:cNvGrpSpPr/>
          <p:nvPr/>
        </p:nvGrpSpPr>
        <p:grpSpPr>
          <a:xfrm>
            <a:off x="250018" y="2444671"/>
            <a:ext cx="2495632" cy="2575230"/>
            <a:chOff x="0" y="0"/>
            <a:chExt cx="3327509" cy="3433640"/>
          </a:xfrm>
        </p:grpSpPr>
        <p:sp>
          <p:nvSpPr>
            <p:cNvPr id="132" name="Google Shape;132;p15"/>
            <p:cNvSpPr/>
            <p:nvPr/>
          </p:nvSpPr>
          <p:spPr>
            <a:xfrm>
              <a:off x="0" y="0"/>
              <a:ext cx="3327509" cy="3433640"/>
            </a:xfrm>
            <a:custGeom>
              <a:rect b="b" l="l" r="r" t="t"/>
              <a:pathLst>
                <a:path extrusionOk="0" h="3433640" w="3327509">
                  <a:moveTo>
                    <a:pt x="0" y="0"/>
                  </a:moveTo>
                  <a:lnTo>
                    <a:pt x="3327509" y="0"/>
                  </a:lnTo>
                  <a:lnTo>
                    <a:pt x="3327509" y="3433640"/>
                  </a:lnTo>
                  <a:lnTo>
                    <a:pt x="0" y="3433640"/>
                  </a:lnTo>
                  <a:lnTo>
                    <a:pt x="0" y="0"/>
                  </a:lnTo>
                  <a:close/>
                </a:path>
              </a:pathLst>
            </a:custGeom>
            <a:blipFill rotWithShape="1">
              <a:blip r:embed="rId4">
                <a:alphaModFix/>
              </a:blip>
              <a:stretch>
                <a:fillRect b="0" l="0" r="0" t="0"/>
              </a:stretch>
            </a:blipFill>
            <a:ln>
              <a:noFill/>
            </a:ln>
          </p:spPr>
        </p:sp>
        <p:sp>
          <p:nvSpPr>
            <p:cNvPr id="133" name="Google Shape;133;p15"/>
            <p:cNvSpPr txBox="1"/>
            <p:nvPr/>
          </p:nvSpPr>
          <p:spPr>
            <a:xfrm>
              <a:off x="1033497" y="1096758"/>
              <a:ext cx="1080256" cy="1427448"/>
            </a:xfrm>
            <a:prstGeom prst="rect">
              <a:avLst/>
            </a:prstGeom>
            <a:noFill/>
            <a:ln>
              <a:noFill/>
            </a:ln>
          </p:spPr>
          <p:txBody>
            <a:bodyPr anchorCtr="0" anchor="t" bIns="0" lIns="0" spcFirstLastPara="1" rIns="0" wrap="square" tIns="0">
              <a:spAutoFit/>
            </a:bodyPr>
            <a:lstStyle/>
            <a:p>
              <a:pPr indent="0" lvl="0" marL="0" marR="0" rtl="0" algn="ctr">
                <a:lnSpc>
                  <a:spcPct val="96990"/>
                </a:lnSpc>
                <a:spcBef>
                  <a:spcPts val="0"/>
                </a:spcBef>
                <a:spcAft>
                  <a:spcPts val="0"/>
                </a:spcAft>
                <a:buNone/>
              </a:pPr>
              <a:r>
                <a:rPr b="1" i="0" lang="en-US" sz="7874" u="none" cap="none" strike="noStrike">
                  <a:solidFill>
                    <a:srgbClr val="291B25"/>
                  </a:solidFill>
                  <a:latin typeface="Rubik"/>
                  <a:ea typeface="Rubik"/>
                  <a:cs typeface="Rubik"/>
                  <a:sym typeface="Rubik"/>
                </a:rPr>
                <a:t>1</a:t>
              </a:r>
              <a:endParaRPr/>
            </a:p>
          </p:txBody>
        </p:sp>
      </p:grpSp>
      <p:grpSp>
        <p:nvGrpSpPr>
          <p:cNvPr id="134" name="Google Shape;134;p15"/>
          <p:cNvGrpSpPr/>
          <p:nvPr/>
        </p:nvGrpSpPr>
        <p:grpSpPr>
          <a:xfrm>
            <a:off x="2319532" y="5019901"/>
            <a:ext cx="2495632" cy="2575230"/>
            <a:chOff x="0" y="0"/>
            <a:chExt cx="3327509" cy="3433640"/>
          </a:xfrm>
        </p:grpSpPr>
        <p:sp>
          <p:nvSpPr>
            <p:cNvPr id="135" name="Google Shape;135;p15"/>
            <p:cNvSpPr/>
            <p:nvPr/>
          </p:nvSpPr>
          <p:spPr>
            <a:xfrm>
              <a:off x="0" y="0"/>
              <a:ext cx="3327509" cy="3433640"/>
            </a:xfrm>
            <a:custGeom>
              <a:rect b="b" l="l" r="r" t="t"/>
              <a:pathLst>
                <a:path extrusionOk="0" h="3433640" w="3327509">
                  <a:moveTo>
                    <a:pt x="0" y="0"/>
                  </a:moveTo>
                  <a:lnTo>
                    <a:pt x="3327509" y="0"/>
                  </a:lnTo>
                  <a:lnTo>
                    <a:pt x="3327509" y="3433640"/>
                  </a:lnTo>
                  <a:lnTo>
                    <a:pt x="0" y="3433640"/>
                  </a:lnTo>
                  <a:lnTo>
                    <a:pt x="0" y="0"/>
                  </a:lnTo>
                  <a:close/>
                </a:path>
              </a:pathLst>
            </a:custGeom>
            <a:blipFill rotWithShape="1">
              <a:blip r:embed="rId4">
                <a:alphaModFix/>
              </a:blip>
              <a:stretch>
                <a:fillRect b="0" l="0" r="0" t="0"/>
              </a:stretch>
            </a:blipFill>
            <a:ln>
              <a:noFill/>
            </a:ln>
          </p:spPr>
        </p:sp>
        <p:sp>
          <p:nvSpPr>
            <p:cNvPr id="136" name="Google Shape;136;p15"/>
            <p:cNvSpPr txBox="1"/>
            <p:nvPr/>
          </p:nvSpPr>
          <p:spPr>
            <a:xfrm>
              <a:off x="1033497" y="1096758"/>
              <a:ext cx="1080256" cy="1427448"/>
            </a:xfrm>
            <a:prstGeom prst="rect">
              <a:avLst/>
            </a:prstGeom>
            <a:noFill/>
            <a:ln>
              <a:noFill/>
            </a:ln>
          </p:spPr>
          <p:txBody>
            <a:bodyPr anchorCtr="0" anchor="t" bIns="0" lIns="0" spcFirstLastPara="1" rIns="0" wrap="square" tIns="0">
              <a:spAutoFit/>
            </a:bodyPr>
            <a:lstStyle/>
            <a:p>
              <a:pPr indent="0" lvl="0" marL="0" marR="0" rtl="0" algn="ctr">
                <a:lnSpc>
                  <a:spcPct val="96990"/>
                </a:lnSpc>
                <a:spcBef>
                  <a:spcPts val="0"/>
                </a:spcBef>
                <a:spcAft>
                  <a:spcPts val="0"/>
                </a:spcAft>
                <a:buNone/>
              </a:pPr>
              <a:r>
                <a:rPr b="1" i="0" lang="en-US" sz="7874" u="none" cap="none" strike="noStrike">
                  <a:solidFill>
                    <a:srgbClr val="291B25"/>
                  </a:solidFill>
                  <a:latin typeface="Rubik"/>
                  <a:ea typeface="Rubik"/>
                  <a:cs typeface="Rubik"/>
                  <a:sym typeface="Rubik"/>
                </a:rPr>
                <a:t>2</a:t>
              </a:r>
              <a:endParaRPr/>
            </a:p>
          </p:txBody>
        </p:sp>
      </p:grpSp>
      <p:sp>
        <p:nvSpPr>
          <p:cNvPr id="137" name="Google Shape;137;p15"/>
          <p:cNvSpPr txBox="1"/>
          <p:nvPr/>
        </p:nvSpPr>
        <p:spPr>
          <a:xfrm>
            <a:off x="250018" y="973966"/>
            <a:ext cx="15644514" cy="1676575"/>
          </a:xfrm>
          <a:prstGeom prst="rect">
            <a:avLst/>
          </a:prstGeom>
          <a:noFill/>
          <a:ln>
            <a:noFill/>
          </a:ln>
        </p:spPr>
        <p:txBody>
          <a:bodyPr anchorCtr="0" anchor="t" bIns="0" lIns="0" spcFirstLastPara="1" rIns="0" wrap="square" tIns="0">
            <a:spAutoFit/>
          </a:bodyPr>
          <a:lstStyle/>
          <a:p>
            <a:pPr indent="0" lvl="0" marL="0" marR="0" rtl="0" algn="ctr">
              <a:lnSpc>
                <a:spcPct val="96997"/>
              </a:lnSpc>
              <a:spcBef>
                <a:spcPts val="0"/>
              </a:spcBef>
              <a:spcAft>
                <a:spcPts val="0"/>
              </a:spcAft>
              <a:buNone/>
            </a:pPr>
            <a:r>
              <a:rPr b="1" i="0" lang="en-US" sz="12723" u="none" cap="none" strike="noStrike">
                <a:solidFill>
                  <a:srgbClr val="CD3F14"/>
                </a:solidFill>
                <a:latin typeface="Rubik"/>
                <a:ea typeface="Rubik"/>
                <a:cs typeface="Rubik"/>
                <a:sym typeface="Rubik"/>
              </a:rPr>
              <a:t>TOPICS COVERED</a:t>
            </a:r>
            <a:endParaRPr/>
          </a:p>
        </p:txBody>
      </p:sp>
      <p:sp>
        <p:nvSpPr>
          <p:cNvPr id="138" name="Google Shape;138;p15"/>
          <p:cNvSpPr/>
          <p:nvPr/>
        </p:nvSpPr>
        <p:spPr>
          <a:xfrm rot="-5400000">
            <a:off x="6500736" y="-1890080"/>
            <a:ext cx="2163491" cy="11244733"/>
          </a:xfrm>
          <a:custGeom>
            <a:rect b="b" l="l" r="r" t="t"/>
            <a:pathLst>
              <a:path extrusionOk="0" h="11244733" w="2163491">
                <a:moveTo>
                  <a:pt x="0" y="0"/>
                </a:moveTo>
                <a:lnTo>
                  <a:pt x="2163491" y="0"/>
                </a:lnTo>
                <a:lnTo>
                  <a:pt x="2163491" y="11244732"/>
                </a:lnTo>
                <a:lnTo>
                  <a:pt x="0" y="11244732"/>
                </a:lnTo>
                <a:lnTo>
                  <a:pt x="0" y="0"/>
                </a:lnTo>
                <a:close/>
              </a:path>
            </a:pathLst>
          </a:custGeom>
          <a:blipFill rotWithShape="1">
            <a:blip r:embed="rId5">
              <a:alphaModFix/>
            </a:blip>
            <a:stretch>
              <a:fillRect b="-9268" l="-56953" r="0" t="0"/>
            </a:stretch>
          </a:blipFill>
          <a:ln>
            <a:noFill/>
          </a:ln>
        </p:spPr>
      </p:sp>
      <p:sp>
        <p:nvSpPr>
          <p:cNvPr id="139" name="Google Shape;139;p15"/>
          <p:cNvSpPr/>
          <p:nvPr/>
        </p:nvSpPr>
        <p:spPr>
          <a:xfrm rot="-5400000">
            <a:off x="8562393" y="602879"/>
            <a:ext cx="2163491" cy="11244733"/>
          </a:xfrm>
          <a:custGeom>
            <a:rect b="b" l="l" r="r" t="t"/>
            <a:pathLst>
              <a:path extrusionOk="0" h="11244733" w="2163491">
                <a:moveTo>
                  <a:pt x="0" y="0"/>
                </a:moveTo>
                <a:lnTo>
                  <a:pt x="2163491" y="0"/>
                </a:lnTo>
                <a:lnTo>
                  <a:pt x="2163491" y="11244733"/>
                </a:lnTo>
                <a:lnTo>
                  <a:pt x="0" y="11244733"/>
                </a:lnTo>
                <a:lnTo>
                  <a:pt x="0" y="0"/>
                </a:lnTo>
                <a:close/>
              </a:path>
            </a:pathLst>
          </a:custGeom>
          <a:blipFill rotWithShape="1">
            <a:blip r:embed="rId5">
              <a:alphaModFix/>
            </a:blip>
            <a:stretch>
              <a:fillRect b="-9268" l="-56953" r="0" t="0"/>
            </a:stretch>
          </a:blipFill>
          <a:ln>
            <a:noFill/>
          </a:ln>
        </p:spPr>
      </p:sp>
      <p:sp>
        <p:nvSpPr>
          <p:cNvPr id="140" name="Google Shape;140;p15"/>
          <p:cNvSpPr txBox="1"/>
          <p:nvPr/>
        </p:nvSpPr>
        <p:spPr>
          <a:xfrm>
            <a:off x="2646681" y="3252220"/>
            <a:ext cx="9871600" cy="1045857"/>
          </a:xfrm>
          <a:prstGeom prst="rect">
            <a:avLst/>
          </a:prstGeom>
          <a:noFill/>
          <a:ln>
            <a:noFill/>
          </a:ln>
        </p:spPr>
        <p:txBody>
          <a:bodyPr anchorCtr="0" anchor="t" bIns="0" lIns="0" spcFirstLastPara="1" rIns="0" wrap="square" tIns="0">
            <a:spAutoFit/>
          </a:bodyPr>
          <a:lstStyle/>
          <a:p>
            <a:pPr indent="0" lvl="0" marL="0" marR="0" rtl="0" algn="ctr">
              <a:lnSpc>
                <a:spcPct val="97005"/>
              </a:lnSpc>
              <a:spcBef>
                <a:spcPts val="0"/>
              </a:spcBef>
              <a:spcAft>
                <a:spcPts val="0"/>
              </a:spcAft>
              <a:buNone/>
            </a:pPr>
            <a:r>
              <a:rPr b="1" i="0" lang="en-US" sz="4174" u="none" cap="none" strike="noStrike">
                <a:solidFill>
                  <a:srgbClr val="291B25"/>
                </a:solidFill>
                <a:latin typeface="Rubik"/>
                <a:ea typeface="Rubik"/>
                <a:cs typeface="Rubik"/>
                <a:sym typeface="Rubik"/>
              </a:rPr>
              <a:t>DEFINITION OF S-VHS, S-VIDEO, AND RELATED CONCEPTS</a:t>
            </a:r>
            <a:endParaRPr/>
          </a:p>
        </p:txBody>
      </p:sp>
      <p:sp>
        <p:nvSpPr>
          <p:cNvPr id="141" name="Google Shape;141;p15"/>
          <p:cNvSpPr txBox="1"/>
          <p:nvPr/>
        </p:nvSpPr>
        <p:spPr>
          <a:xfrm>
            <a:off x="4327280" y="5745180"/>
            <a:ext cx="10633716" cy="1045857"/>
          </a:xfrm>
          <a:prstGeom prst="rect">
            <a:avLst/>
          </a:prstGeom>
          <a:noFill/>
          <a:ln>
            <a:noFill/>
          </a:ln>
        </p:spPr>
        <p:txBody>
          <a:bodyPr anchorCtr="0" anchor="t" bIns="0" lIns="0" spcFirstLastPara="1" rIns="0" wrap="square" tIns="0">
            <a:spAutoFit/>
          </a:bodyPr>
          <a:lstStyle/>
          <a:p>
            <a:pPr indent="0" lvl="0" marL="0" marR="0" rtl="0" algn="ctr">
              <a:lnSpc>
                <a:spcPct val="97005"/>
              </a:lnSpc>
              <a:spcBef>
                <a:spcPts val="0"/>
              </a:spcBef>
              <a:spcAft>
                <a:spcPts val="0"/>
              </a:spcAft>
              <a:buNone/>
            </a:pPr>
            <a:r>
              <a:rPr b="1" i="0" lang="en-US" sz="4174" u="none" cap="none" strike="noStrike">
                <a:solidFill>
                  <a:srgbClr val="291B25"/>
                </a:solidFill>
                <a:latin typeface="Rubik"/>
                <a:ea typeface="Rubik"/>
                <a:cs typeface="Rubik"/>
                <a:sym typeface="Rubik"/>
              </a:rPr>
              <a:t>PERFORMING TESTS TO DETERMINE QUALITY DIFFERENCES</a:t>
            </a:r>
            <a:endParaRPr/>
          </a:p>
        </p:txBody>
      </p:sp>
      <p:grpSp>
        <p:nvGrpSpPr>
          <p:cNvPr id="142" name="Google Shape;142;p15"/>
          <p:cNvGrpSpPr/>
          <p:nvPr/>
        </p:nvGrpSpPr>
        <p:grpSpPr>
          <a:xfrm>
            <a:off x="6014567" y="7640366"/>
            <a:ext cx="11244733" cy="2163491"/>
            <a:chOff x="0" y="0"/>
            <a:chExt cx="14992977" cy="2884655"/>
          </a:xfrm>
        </p:grpSpPr>
        <p:sp>
          <p:nvSpPr>
            <p:cNvPr id="143" name="Google Shape;143;p15"/>
            <p:cNvSpPr/>
            <p:nvPr/>
          </p:nvSpPr>
          <p:spPr>
            <a:xfrm rot="-5400000">
              <a:off x="6054161" y="-6054161"/>
              <a:ext cx="2884655" cy="14992977"/>
            </a:xfrm>
            <a:custGeom>
              <a:rect b="b" l="l" r="r" t="t"/>
              <a:pathLst>
                <a:path extrusionOk="0" h="14992977" w="2884655">
                  <a:moveTo>
                    <a:pt x="0" y="0"/>
                  </a:moveTo>
                  <a:lnTo>
                    <a:pt x="2884655" y="0"/>
                  </a:lnTo>
                  <a:lnTo>
                    <a:pt x="2884655" y="14992977"/>
                  </a:lnTo>
                  <a:lnTo>
                    <a:pt x="0" y="14992977"/>
                  </a:lnTo>
                  <a:lnTo>
                    <a:pt x="0" y="0"/>
                  </a:lnTo>
                  <a:close/>
                </a:path>
              </a:pathLst>
            </a:custGeom>
            <a:blipFill rotWithShape="1">
              <a:blip r:embed="rId5">
                <a:alphaModFix/>
              </a:blip>
              <a:stretch>
                <a:fillRect b="-9268" l="-56953" r="0" t="0"/>
              </a:stretch>
            </a:blipFill>
            <a:ln>
              <a:noFill/>
            </a:ln>
          </p:spPr>
        </p:sp>
        <p:sp>
          <p:nvSpPr>
            <p:cNvPr id="144" name="Google Shape;144;p15"/>
            <p:cNvSpPr txBox="1"/>
            <p:nvPr/>
          </p:nvSpPr>
          <p:spPr>
            <a:xfrm>
              <a:off x="407344" y="773664"/>
              <a:ext cx="14178288" cy="1423051"/>
            </a:xfrm>
            <a:prstGeom prst="rect">
              <a:avLst/>
            </a:prstGeom>
            <a:noFill/>
            <a:ln>
              <a:noFill/>
            </a:ln>
          </p:spPr>
          <p:txBody>
            <a:bodyPr anchorCtr="0" anchor="t" bIns="0" lIns="0" spcFirstLastPara="1" rIns="0" wrap="square" tIns="0">
              <a:spAutoFit/>
            </a:bodyPr>
            <a:lstStyle/>
            <a:p>
              <a:pPr indent="0" lvl="0" marL="0" marR="0" rtl="0" algn="ctr">
                <a:lnSpc>
                  <a:spcPct val="97005"/>
                </a:lnSpc>
                <a:spcBef>
                  <a:spcPts val="0"/>
                </a:spcBef>
                <a:spcAft>
                  <a:spcPts val="0"/>
                </a:spcAft>
                <a:buNone/>
              </a:pPr>
              <a:r>
                <a:rPr b="1" i="0" lang="en-US" sz="4174" u="none" cap="none" strike="noStrike">
                  <a:solidFill>
                    <a:srgbClr val="291B25"/>
                  </a:solidFill>
                  <a:latin typeface="Rubik"/>
                  <a:ea typeface="Rubik"/>
                  <a:cs typeface="Rubik"/>
                  <a:sym typeface="Rubik"/>
                </a:rPr>
                <a:t>APPLYING THIS INFORMATION IN AN ARCHIVAL PRESEVATION CONTEXT</a:t>
              </a:r>
              <a:endParaRPr/>
            </a:p>
          </p:txBody>
        </p:sp>
      </p:grpSp>
      <p:sp>
        <p:nvSpPr>
          <p:cNvPr id="145" name="Google Shape;145;p15"/>
          <p:cNvSpPr/>
          <p:nvPr/>
        </p:nvSpPr>
        <p:spPr>
          <a:xfrm rot="-1916497">
            <a:off x="16040983" y="-305304"/>
            <a:ext cx="1974326" cy="2668008"/>
          </a:xfrm>
          <a:custGeom>
            <a:rect b="b" l="l" r="r" t="t"/>
            <a:pathLst>
              <a:path extrusionOk="0" h="2668008" w="1974326">
                <a:moveTo>
                  <a:pt x="0" y="0"/>
                </a:moveTo>
                <a:lnTo>
                  <a:pt x="1974326" y="0"/>
                </a:lnTo>
                <a:lnTo>
                  <a:pt x="1974326" y="2668008"/>
                </a:lnTo>
                <a:lnTo>
                  <a:pt x="0" y="266800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761" name="Shape 761"/>
        <p:cNvGrpSpPr/>
        <p:nvPr/>
      </p:nvGrpSpPr>
      <p:grpSpPr>
        <a:xfrm>
          <a:off x="0" y="0"/>
          <a:ext cx="0" cy="0"/>
          <a:chOff x="0" y="0"/>
          <a:chExt cx="0" cy="0"/>
        </a:xfrm>
      </p:grpSpPr>
      <p:sp>
        <p:nvSpPr>
          <p:cNvPr id="762" name="Google Shape;762;p42"/>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cxnSp>
        <p:nvCxnSpPr>
          <p:cNvPr id="763" name="Google Shape;763;p42"/>
          <p:cNvCxnSpPr/>
          <p:nvPr/>
        </p:nvCxnSpPr>
        <p:spPr>
          <a:xfrm flipH="1" rot="10800000">
            <a:off x="2033939" y="4014262"/>
            <a:ext cx="5914497" cy="45"/>
          </a:xfrm>
          <a:prstGeom prst="straightConnector1">
            <a:avLst/>
          </a:prstGeom>
          <a:noFill/>
          <a:ln cap="flat" cmpd="sng" w="142875">
            <a:solidFill>
              <a:srgbClr val="000000"/>
            </a:solidFill>
            <a:prstDash val="solid"/>
            <a:round/>
            <a:headEnd len="sm" w="sm" type="none"/>
            <a:tailEnd len="med" w="med" type="triangle"/>
          </a:ln>
        </p:spPr>
      </p:cxnSp>
      <p:grpSp>
        <p:nvGrpSpPr>
          <p:cNvPr id="764" name="Google Shape;764;p42"/>
          <p:cNvGrpSpPr/>
          <p:nvPr/>
        </p:nvGrpSpPr>
        <p:grpSpPr>
          <a:xfrm>
            <a:off x="3722007" y="3189892"/>
            <a:ext cx="2018908" cy="848297"/>
            <a:chOff x="0" y="0"/>
            <a:chExt cx="448285" cy="188359"/>
          </a:xfrm>
        </p:grpSpPr>
        <p:sp>
          <p:nvSpPr>
            <p:cNvPr id="765" name="Google Shape;765;p42"/>
            <p:cNvSpPr/>
            <p:nvPr/>
          </p:nvSpPr>
          <p:spPr>
            <a:xfrm>
              <a:off x="0" y="0"/>
              <a:ext cx="448285" cy="188359"/>
            </a:xfrm>
            <a:custGeom>
              <a:rect b="b" l="l" r="r" t="t"/>
              <a:pathLst>
                <a:path extrusionOk="0" h="188359" w="448285">
                  <a:moveTo>
                    <a:pt x="94179" y="0"/>
                  </a:moveTo>
                  <a:lnTo>
                    <a:pt x="354105" y="0"/>
                  </a:lnTo>
                  <a:cubicBezTo>
                    <a:pt x="406119" y="0"/>
                    <a:pt x="448285" y="42166"/>
                    <a:pt x="448285" y="94179"/>
                  </a:cubicBezTo>
                  <a:lnTo>
                    <a:pt x="448285" y="94179"/>
                  </a:lnTo>
                  <a:cubicBezTo>
                    <a:pt x="448285" y="146193"/>
                    <a:pt x="406119" y="188359"/>
                    <a:pt x="354105" y="188359"/>
                  </a:cubicBezTo>
                  <a:lnTo>
                    <a:pt x="94179" y="188359"/>
                  </a:lnTo>
                  <a:cubicBezTo>
                    <a:pt x="42166" y="188359"/>
                    <a:pt x="0" y="146193"/>
                    <a:pt x="0" y="94179"/>
                  </a:cubicBezTo>
                  <a:lnTo>
                    <a:pt x="0" y="94179"/>
                  </a:lnTo>
                  <a:cubicBezTo>
                    <a:pt x="0" y="42166"/>
                    <a:pt x="42166" y="0"/>
                    <a:pt x="94179"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2"/>
            <p:cNvSpPr txBox="1"/>
            <p:nvPr/>
          </p:nvSpPr>
          <p:spPr>
            <a:xfrm>
              <a:off x="0" y="47625"/>
              <a:ext cx="448285" cy="14073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820" u="none" cap="none" strike="noStrike">
                  <a:solidFill>
                    <a:srgbClr val="000000"/>
                  </a:solidFill>
                  <a:latin typeface="Arimo"/>
                  <a:ea typeface="Arimo"/>
                  <a:cs typeface="Arimo"/>
                  <a:sym typeface="Arimo"/>
                </a:rPr>
                <a:t>FFmpeg</a:t>
              </a:r>
              <a:endParaRPr/>
            </a:p>
          </p:txBody>
        </p:sp>
      </p:grpSp>
      <p:grpSp>
        <p:nvGrpSpPr>
          <p:cNvPr id="767" name="Google Shape;767;p42"/>
          <p:cNvGrpSpPr/>
          <p:nvPr/>
        </p:nvGrpSpPr>
        <p:grpSpPr>
          <a:xfrm>
            <a:off x="2203588" y="4038189"/>
            <a:ext cx="5412945" cy="1171534"/>
            <a:chOff x="0" y="0"/>
            <a:chExt cx="1201907" cy="260131"/>
          </a:xfrm>
        </p:grpSpPr>
        <p:sp>
          <p:nvSpPr>
            <p:cNvPr id="768" name="Google Shape;768;p42"/>
            <p:cNvSpPr/>
            <p:nvPr/>
          </p:nvSpPr>
          <p:spPr>
            <a:xfrm>
              <a:off x="0" y="0"/>
              <a:ext cx="1201907" cy="260131"/>
            </a:xfrm>
            <a:custGeom>
              <a:rect b="b" l="l" r="r" t="t"/>
              <a:pathLst>
                <a:path extrusionOk="0" h="260131" w="1201907">
                  <a:moveTo>
                    <a:pt x="72943" y="0"/>
                  </a:moveTo>
                  <a:lnTo>
                    <a:pt x="1128964" y="0"/>
                  </a:lnTo>
                  <a:cubicBezTo>
                    <a:pt x="1169249" y="0"/>
                    <a:pt x="1201907" y="32658"/>
                    <a:pt x="1201907" y="72943"/>
                  </a:cubicBezTo>
                  <a:lnTo>
                    <a:pt x="1201907" y="187188"/>
                  </a:lnTo>
                  <a:cubicBezTo>
                    <a:pt x="1201907" y="227473"/>
                    <a:pt x="1169249" y="260131"/>
                    <a:pt x="1128964" y="260131"/>
                  </a:cubicBezTo>
                  <a:lnTo>
                    <a:pt x="72943" y="260131"/>
                  </a:lnTo>
                  <a:cubicBezTo>
                    <a:pt x="32658" y="260131"/>
                    <a:pt x="0" y="227473"/>
                    <a:pt x="0" y="187188"/>
                  </a:cubicBezTo>
                  <a:lnTo>
                    <a:pt x="0" y="72943"/>
                  </a:lnTo>
                  <a:cubicBezTo>
                    <a:pt x="0" y="32658"/>
                    <a:pt x="32658" y="0"/>
                    <a:pt x="72943"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2"/>
            <p:cNvSpPr txBox="1"/>
            <p:nvPr/>
          </p:nvSpPr>
          <p:spPr>
            <a:xfrm>
              <a:off x="0" y="47625"/>
              <a:ext cx="1201907" cy="212506"/>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crop:720:466:0:10,</a:t>
              </a:r>
              <a:endParaRPr/>
            </a:p>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pad:720:486:0:10:black</a:t>
              </a:r>
              <a:endParaRPr/>
            </a:p>
          </p:txBody>
        </p:sp>
      </p:grpSp>
      <p:grpSp>
        <p:nvGrpSpPr>
          <p:cNvPr id="770" name="Google Shape;770;p42"/>
          <p:cNvGrpSpPr/>
          <p:nvPr/>
        </p:nvGrpSpPr>
        <p:grpSpPr>
          <a:xfrm>
            <a:off x="4294333" y="5829060"/>
            <a:ext cx="8848827" cy="1955179"/>
            <a:chOff x="0" y="0"/>
            <a:chExt cx="812800" cy="179591"/>
          </a:xfrm>
        </p:grpSpPr>
        <p:sp>
          <p:nvSpPr>
            <p:cNvPr id="771" name="Google Shape;771;p42"/>
            <p:cNvSpPr/>
            <p:nvPr/>
          </p:nvSpPr>
          <p:spPr>
            <a:xfrm>
              <a:off x="0" y="0"/>
              <a:ext cx="812800" cy="179591"/>
            </a:xfrm>
            <a:custGeom>
              <a:rect b="b" l="l" r="r" t="t"/>
              <a:pathLst>
                <a:path extrusionOk="0" h="179591" w="812800">
                  <a:moveTo>
                    <a:pt x="89795" y="0"/>
                  </a:moveTo>
                  <a:lnTo>
                    <a:pt x="723005" y="0"/>
                  </a:lnTo>
                  <a:cubicBezTo>
                    <a:pt x="746820" y="0"/>
                    <a:pt x="769660" y="9461"/>
                    <a:pt x="786500" y="26300"/>
                  </a:cubicBezTo>
                  <a:cubicBezTo>
                    <a:pt x="803339" y="43140"/>
                    <a:pt x="812800" y="65980"/>
                    <a:pt x="812800" y="89795"/>
                  </a:cubicBezTo>
                  <a:lnTo>
                    <a:pt x="812800" y="89795"/>
                  </a:lnTo>
                  <a:cubicBezTo>
                    <a:pt x="812800" y="113611"/>
                    <a:pt x="803339" y="136451"/>
                    <a:pt x="786500" y="153290"/>
                  </a:cubicBezTo>
                  <a:cubicBezTo>
                    <a:pt x="769660" y="170130"/>
                    <a:pt x="746820" y="179591"/>
                    <a:pt x="723005" y="179591"/>
                  </a:cubicBezTo>
                  <a:lnTo>
                    <a:pt x="89795" y="179591"/>
                  </a:lnTo>
                  <a:cubicBezTo>
                    <a:pt x="65980" y="179591"/>
                    <a:pt x="43140" y="170130"/>
                    <a:pt x="26300" y="153290"/>
                  </a:cubicBezTo>
                  <a:cubicBezTo>
                    <a:pt x="9461" y="136451"/>
                    <a:pt x="0" y="113611"/>
                    <a:pt x="0" y="89795"/>
                  </a:cubicBezTo>
                  <a:lnTo>
                    <a:pt x="0" y="89795"/>
                  </a:lnTo>
                  <a:cubicBezTo>
                    <a:pt x="0" y="65980"/>
                    <a:pt x="9461" y="43140"/>
                    <a:pt x="26300" y="26300"/>
                  </a:cubicBezTo>
                  <a:cubicBezTo>
                    <a:pt x="43140" y="9461"/>
                    <a:pt x="65980" y="0"/>
                    <a:pt x="89795"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2"/>
            <p:cNvSpPr txBox="1"/>
            <p:nvPr/>
          </p:nvSpPr>
          <p:spPr>
            <a:xfrm>
              <a:off x="0" y="47625"/>
              <a:ext cx="812800" cy="131966"/>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for file in *.xml ; do cat "$file" | grep pkt_size | grep video | cut -d '"' -f 16 &gt; "${file%.*}_pkt_size.csv"; done</a:t>
              </a:r>
              <a:endParaRPr/>
            </a:p>
          </p:txBody>
        </p:sp>
      </p:grpSp>
      <p:grpSp>
        <p:nvGrpSpPr>
          <p:cNvPr id="773" name="Google Shape;773;p42"/>
          <p:cNvGrpSpPr/>
          <p:nvPr/>
        </p:nvGrpSpPr>
        <p:grpSpPr>
          <a:xfrm>
            <a:off x="389125" y="5973232"/>
            <a:ext cx="2405506" cy="1666834"/>
            <a:chOff x="0" y="0"/>
            <a:chExt cx="812800" cy="563209"/>
          </a:xfrm>
        </p:grpSpPr>
        <p:sp>
          <p:nvSpPr>
            <p:cNvPr id="774" name="Google Shape;774;p42"/>
            <p:cNvSpPr/>
            <p:nvPr/>
          </p:nvSpPr>
          <p:spPr>
            <a:xfrm>
              <a:off x="0" y="0"/>
              <a:ext cx="812800" cy="563209"/>
            </a:xfrm>
            <a:custGeom>
              <a:rect b="b" l="l" r="r" t="t"/>
              <a:pathLst>
                <a:path extrusionOk="0" h="563209" w="812800">
                  <a:moveTo>
                    <a:pt x="0" y="0"/>
                  </a:moveTo>
                  <a:lnTo>
                    <a:pt x="812800" y="0"/>
                  </a:lnTo>
                  <a:lnTo>
                    <a:pt x="812800" y="563209"/>
                  </a:lnTo>
                  <a:lnTo>
                    <a:pt x="0" y="563209"/>
                  </a:lnTo>
                  <a:close/>
                </a:path>
              </a:pathLst>
            </a:custGeom>
            <a:solidFill>
              <a:srgbClr val="FFCE6D"/>
            </a:solidFill>
            <a:ln cap="sq" cmpd="sng" w="38100">
              <a:solidFill>
                <a:srgbClr val="000000"/>
              </a:solidFill>
              <a:prstDash val="solid"/>
              <a:miter lim="8000"/>
              <a:headEnd len="sm" w="sm" type="none"/>
              <a:tailEnd len="sm" w="sm" type="none"/>
            </a:ln>
          </p:spPr>
        </p:sp>
        <p:sp>
          <p:nvSpPr>
            <p:cNvPr id="775" name="Google Shape;775;p42"/>
            <p:cNvSpPr txBox="1"/>
            <p:nvPr/>
          </p:nvSpPr>
          <p:spPr>
            <a:xfrm>
              <a:off x="0" y="47625"/>
              <a:ext cx="812800" cy="51558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Average Packet Size</a:t>
              </a:r>
              <a:endParaRPr/>
            </a:p>
          </p:txBody>
        </p:sp>
      </p:grpSp>
      <p:grpSp>
        <p:nvGrpSpPr>
          <p:cNvPr id="776" name="Google Shape;776;p42"/>
          <p:cNvGrpSpPr/>
          <p:nvPr/>
        </p:nvGrpSpPr>
        <p:grpSpPr>
          <a:xfrm>
            <a:off x="389125" y="8337986"/>
            <a:ext cx="2405506" cy="1666834"/>
            <a:chOff x="0" y="0"/>
            <a:chExt cx="812800" cy="563209"/>
          </a:xfrm>
        </p:grpSpPr>
        <p:sp>
          <p:nvSpPr>
            <p:cNvPr id="777" name="Google Shape;777;p42"/>
            <p:cNvSpPr/>
            <p:nvPr/>
          </p:nvSpPr>
          <p:spPr>
            <a:xfrm>
              <a:off x="0" y="0"/>
              <a:ext cx="812800" cy="563209"/>
            </a:xfrm>
            <a:custGeom>
              <a:rect b="b" l="l" r="r" t="t"/>
              <a:pathLst>
                <a:path extrusionOk="0" h="563209" w="812800">
                  <a:moveTo>
                    <a:pt x="0" y="0"/>
                  </a:moveTo>
                  <a:lnTo>
                    <a:pt x="812800" y="0"/>
                  </a:lnTo>
                  <a:lnTo>
                    <a:pt x="812800" y="563209"/>
                  </a:lnTo>
                  <a:lnTo>
                    <a:pt x="0" y="563209"/>
                  </a:lnTo>
                  <a:close/>
                </a:path>
              </a:pathLst>
            </a:custGeom>
            <a:solidFill>
              <a:srgbClr val="F0FFB2"/>
            </a:solidFill>
            <a:ln cap="sq" cmpd="sng" w="38100">
              <a:solidFill>
                <a:srgbClr val="000000"/>
              </a:solidFill>
              <a:prstDash val="solid"/>
              <a:miter lim="8000"/>
              <a:headEnd len="sm" w="sm" type="none"/>
              <a:tailEnd len="sm" w="sm" type="none"/>
            </a:ln>
          </p:spPr>
        </p:sp>
        <p:sp>
          <p:nvSpPr>
            <p:cNvPr id="778" name="Google Shape;778;p42"/>
            <p:cNvSpPr txBox="1"/>
            <p:nvPr/>
          </p:nvSpPr>
          <p:spPr>
            <a:xfrm>
              <a:off x="0" y="47625"/>
              <a:ext cx="812800" cy="51558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Average SAT MAX</a:t>
              </a:r>
              <a:endParaRPr/>
            </a:p>
          </p:txBody>
        </p:sp>
      </p:grpSp>
      <p:grpSp>
        <p:nvGrpSpPr>
          <p:cNvPr id="779" name="Google Shape;779;p42"/>
          <p:cNvGrpSpPr/>
          <p:nvPr/>
        </p:nvGrpSpPr>
        <p:grpSpPr>
          <a:xfrm>
            <a:off x="4294134" y="8193814"/>
            <a:ext cx="8848827" cy="1955179"/>
            <a:chOff x="0" y="0"/>
            <a:chExt cx="812800" cy="179591"/>
          </a:xfrm>
        </p:grpSpPr>
        <p:sp>
          <p:nvSpPr>
            <p:cNvPr id="780" name="Google Shape;780;p42"/>
            <p:cNvSpPr/>
            <p:nvPr/>
          </p:nvSpPr>
          <p:spPr>
            <a:xfrm>
              <a:off x="0" y="0"/>
              <a:ext cx="812800" cy="179591"/>
            </a:xfrm>
            <a:custGeom>
              <a:rect b="b" l="l" r="r" t="t"/>
              <a:pathLst>
                <a:path extrusionOk="0" h="179591" w="812800">
                  <a:moveTo>
                    <a:pt x="89795" y="0"/>
                  </a:moveTo>
                  <a:lnTo>
                    <a:pt x="723005" y="0"/>
                  </a:lnTo>
                  <a:cubicBezTo>
                    <a:pt x="746820" y="0"/>
                    <a:pt x="769660" y="9461"/>
                    <a:pt x="786500" y="26300"/>
                  </a:cubicBezTo>
                  <a:cubicBezTo>
                    <a:pt x="803339" y="43140"/>
                    <a:pt x="812800" y="65980"/>
                    <a:pt x="812800" y="89795"/>
                  </a:cubicBezTo>
                  <a:lnTo>
                    <a:pt x="812800" y="89795"/>
                  </a:lnTo>
                  <a:cubicBezTo>
                    <a:pt x="812800" y="113611"/>
                    <a:pt x="803339" y="136451"/>
                    <a:pt x="786500" y="153290"/>
                  </a:cubicBezTo>
                  <a:cubicBezTo>
                    <a:pt x="769660" y="170130"/>
                    <a:pt x="746820" y="179591"/>
                    <a:pt x="723005" y="179591"/>
                  </a:cubicBezTo>
                  <a:lnTo>
                    <a:pt x="89795" y="179591"/>
                  </a:lnTo>
                  <a:cubicBezTo>
                    <a:pt x="65980" y="179591"/>
                    <a:pt x="43140" y="170130"/>
                    <a:pt x="26300" y="153290"/>
                  </a:cubicBezTo>
                  <a:cubicBezTo>
                    <a:pt x="9461" y="136451"/>
                    <a:pt x="0" y="113611"/>
                    <a:pt x="0" y="89795"/>
                  </a:cubicBezTo>
                  <a:lnTo>
                    <a:pt x="0" y="89795"/>
                  </a:lnTo>
                  <a:cubicBezTo>
                    <a:pt x="0" y="65980"/>
                    <a:pt x="9461" y="43140"/>
                    <a:pt x="26300" y="26300"/>
                  </a:cubicBezTo>
                  <a:cubicBezTo>
                    <a:pt x="43140" y="9461"/>
                    <a:pt x="65980" y="0"/>
                    <a:pt x="89795" y="0"/>
                  </a:cubicBezTo>
                  <a:close/>
                </a:path>
              </a:pathLst>
            </a:custGeom>
            <a:solidFill>
              <a:srgbClr val="F0FFB2"/>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txBox="1"/>
            <p:nvPr/>
          </p:nvSpPr>
          <p:spPr>
            <a:xfrm>
              <a:off x="0" y="47625"/>
              <a:ext cx="812800" cy="131966"/>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320" u="none" cap="none" strike="noStrike">
                  <a:solidFill>
                    <a:srgbClr val="000000"/>
                  </a:solidFill>
                  <a:latin typeface="Arimo"/>
                  <a:ea typeface="Arimo"/>
                  <a:cs typeface="Arimo"/>
                  <a:sym typeface="Arimo"/>
                </a:rPr>
                <a:t>for file in *.xml ; do cat "$file" | grep SATMAX | cut -d '"' -f 4 | cut -d '.' -f 1 &gt; "${file%.*}_SATMAX.csv" ; done</a:t>
              </a:r>
              <a:endParaRPr/>
            </a:p>
          </p:txBody>
        </p:sp>
      </p:grpSp>
      <p:sp>
        <p:nvSpPr>
          <p:cNvPr id="782" name="Google Shape;782;p42"/>
          <p:cNvSpPr/>
          <p:nvPr/>
        </p:nvSpPr>
        <p:spPr>
          <a:xfrm>
            <a:off x="395993" y="3104336"/>
            <a:ext cx="1637946" cy="1819940"/>
          </a:xfrm>
          <a:custGeom>
            <a:rect b="b" l="l" r="r" t="t"/>
            <a:pathLst>
              <a:path extrusionOk="0" h="1819940" w="1637946">
                <a:moveTo>
                  <a:pt x="0" y="0"/>
                </a:moveTo>
                <a:lnTo>
                  <a:pt x="1637946" y="0"/>
                </a:lnTo>
                <a:lnTo>
                  <a:pt x="1637946" y="1819940"/>
                </a:lnTo>
                <a:lnTo>
                  <a:pt x="0" y="1819940"/>
                </a:lnTo>
                <a:lnTo>
                  <a:pt x="0" y="0"/>
                </a:lnTo>
                <a:close/>
              </a:path>
            </a:pathLst>
          </a:custGeom>
          <a:blipFill rotWithShape="1">
            <a:blip r:embed="rId4">
              <a:alphaModFix/>
            </a:blip>
            <a:stretch>
              <a:fillRect b="0" l="0" r="0" t="0"/>
            </a:stretch>
          </a:blipFill>
          <a:ln>
            <a:noFill/>
          </a:ln>
        </p:spPr>
      </p:sp>
      <p:sp>
        <p:nvSpPr>
          <p:cNvPr id="783" name="Google Shape;783;p42"/>
          <p:cNvSpPr/>
          <p:nvPr/>
        </p:nvSpPr>
        <p:spPr>
          <a:xfrm>
            <a:off x="7948435" y="2675713"/>
            <a:ext cx="2677097" cy="2677097"/>
          </a:xfrm>
          <a:custGeom>
            <a:rect b="b" l="l" r="r" t="t"/>
            <a:pathLst>
              <a:path extrusionOk="0" h="2677097" w="2677097">
                <a:moveTo>
                  <a:pt x="0" y="0"/>
                </a:moveTo>
                <a:lnTo>
                  <a:pt x="2677097" y="0"/>
                </a:lnTo>
                <a:lnTo>
                  <a:pt x="2677097" y="2677097"/>
                </a:lnTo>
                <a:lnTo>
                  <a:pt x="0" y="2677097"/>
                </a:lnTo>
                <a:lnTo>
                  <a:pt x="0" y="0"/>
                </a:lnTo>
                <a:close/>
              </a:path>
            </a:pathLst>
          </a:custGeom>
          <a:blipFill rotWithShape="1">
            <a:blip r:embed="rId5">
              <a:alphaModFix/>
            </a:blip>
            <a:stretch>
              <a:fillRect b="0" l="0" r="0" t="0"/>
            </a:stretch>
          </a:blipFill>
          <a:ln>
            <a:noFill/>
          </a:ln>
        </p:spPr>
      </p:sp>
      <p:sp>
        <p:nvSpPr>
          <p:cNvPr id="784" name="Google Shape;784;p42"/>
          <p:cNvSpPr/>
          <p:nvPr/>
        </p:nvSpPr>
        <p:spPr>
          <a:xfrm>
            <a:off x="13142961" y="3104336"/>
            <a:ext cx="1552821" cy="1805605"/>
          </a:xfrm>
          <a:custGeom>
            <a:rect b="b" l="l" r="r" t="t"/>
            <a:pathLst>
              <a:path extrusionOk="0" h="1805605" w="1552821">
                <a:moveTo>
                  <a:pt x="0" y="0"/>
                </a:moveTo>
                <a:lnTo>
                  <a:pt x="1552821" y="0"/>
                </a:lnTo>
                <a:lnTo>
                  <a:pt x="1552821" y="1805606"/>
                </a:lnTo>
                <a:lnTo>
                  <a:pt x="0" y="1805606"/>
                </a:lnTo>
                <a:lnTo>
                  <a:pt x="0" y="0"/>
                </a:lnTo>
                <a:close/>
              </a:path>
            </a:pathLst>
          </a:custGeom>
          <a:blipFill rotWithShape="1">
            <a:blip r:embed="rId6">
              <a:alphaModFix/>
            </a:blip>
            <a:stretch>
              <a:fillRect b="0" l="0" r="0" t="0"/>
            </a:stretch>
          </a:blipFill>
          <a:ln>
            <a:noFill/>
          </a:ln>
        </p:spPr>
      </p:sp>
      <p:sp>
        <p:nvSpPr>
          <p:cNvPr id="785" name="Google Shape;785;p42"/>
          <p:cNvSpPr txBox="1"/>
          <p:nvPr/>
        </p:nvSpPr>
        <p:spPr>
          <a:xfrm>
            <a:off x="395993" y="616272"/>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METHODOLOGY</a:t>
            </a:r>
            <a:endParaRPr/>
          </a:p>
        </p:txBody>
      </p:sp>
      <p:sp>
        <p:nvSpPr>
          <p:cNvPr id="786" name="Google Shape;786;p42"/>
          <p:cNvSpPr txBox="1"/>
          <p:nvPr/>
        </p:nvSpPr>
        <p:spPr>
          <a:xfrm>
            <a:off x="395993" y="1805993"/>
            <a:ext cx="9290751" cy="857372"/>
          </a:xfrm>
          <a:prstGeom prst="rect">
            <a:avLst/>
          </a:prstGeom>
          <a:noFill/>
          <a:ln>
            <a:noFill/>
          </a:ln>
        </p:spPr>
        <p:txBody>
          <a:bodyPr anchorCtr="0" anchor="t" bIns="0" lIns="0" spcFirstLastPara="1" rIns="0" wrap="square" tIns="0">
            <a:spAutoFit/>
          </a:bodyPr>
          <a:lstStyle/>
          <a:p>
            <a:pPr indent="0" lvl="0" marL="0" marR="0" rtl="0" algn="l">
              <a:lnSpc>
                <a:spcPct val="97011"/>
              </a:lnSpc>
              <a:spcBef>
                <a:spcPts val="0"/>
              </a:spcBef>
              <a:spcAft>
                <a:spcPts val="0"/>
              </a:spcAft>
              <a:buNone/>
            </a:pPr>
            <a:r>
              <a:rPr b="1" i="0" lang="en-US" sz="6525" u="none" cap="none" strike="noStrike">
                <a:solidFill>
                  <a:srgbClr val="291B25"/>
                </a:solidFill>
                <a:latin typeface="Rubik"/>
                <a:ea typeface="Rubik"/>
                <a:cs typeface="Rubik"/>
                <a:sym typeface="Rubik"/>
              </a:rPr>
              <a:t>DATA INSPECTION</a:t>
            </a:r>
            <a:endParaRPr/>
          </a:p>
        </p:txBody>
      </p:sp>
      <p:cxnSp>
        <p:nvCxnSpPr>
          <p:cNvPr id="787" name="Google Shape;787;p42"/>
          <p:cNvCxnSpPr/>
          <p:nvPr/>
        </p:nvCxnSpPr>
        <p:spPr>
          <a:xfrm flipH="1" rot="10800000">
            <a:off x="10625532" y="4007139"/>
            <a:ext cx="2517429" cy="7123"/>
          </a:xfrm>
          <a:prstGeom prst="straightConnector1">
            <a:avLst/>
          </a:prstGeom>
          <a:noFill/>
          <a:ln cap="flat" cmpd="sng" w="142875">
            <a:solidFill>
              <a:srgbClr val="000000"/>
            </a:solidFill>
            <a:prstDash val="solid"/>
            <a:round/>
            <a:headEnd len="sm" w="sm" type="none"/>
            <a:tailEnd len="med" w="med" type="triangle"/>
          </a:ln>
        </p:spPr>
      </p:cxnSp>
      <p:cxnSp>
        <p:nvCxnSpPr>
          <p:cNvPr id="788" name="Google Shape;788;p42"/>
          <p:cNvCxnSpPr/>
          <p:nvPr/>
        </p:nvCxnSpPr>
        <p:spPr>
          <a:xfrm rot="10800000">
            <a:off x="2794630" y="6806649"/>
            <a:ext cx="1499703" cy="0"/>
          </a:xfrm>
          <a:prstGeom prst="straightConnector1">
            <a:avLst/>
          </a:prstGeom>
          <a:noFill/>
          <a:ln cap="flat" cmpd="sng" w="142875">
            <a:solidFill>
              <a:srgbClr val="000000"/>
            </a:solidFill>
            <a:prstDash val="solid"/>
            <a:round/>
            <a:headEnd len="sm" w="sm" type="none"/>
            <a:tailEnd len="med" w="med" type="triangle"/>
          </a:ln>
        </p:spPr>
      </p:cxnSp>
      <p:cxnSp>
        <p:nvCxnSpPr>
          <p:cNvPr id="789" name="Google Shape;789;p42"/>
          <p:cNvCxnSpPr/>
          <p:nvPr/>
        </p:nvCxnSpPr>
        <p:spPr>
          <a:xfrm rot="10800000">
            <a:off x="2794630" y="9171403"/>
            <a:ext cx="1499504" cy="0"/>
          </a:xfrm>
          <a:prstGeom prst="straightConnector1">
            <a:avLst/>
          </a:prstGeom>
          <a:noFill/>
          <a:ln cap="flat" cmpd="sng" w="142875">
            <a:solidFill>
              <a:srgbClr val="000000"/>
            </a:solidFill>
            <a:prstDash val="solid"/>
            <a:round/>
            <a:headEnd len="sm" w="sm" type="none"/>
            <a:tailEnd len="med" w="med" type="triangle"/>
          </a:ln>
        </p:spPr>
      </p:cxnSp>
      <p:cxnSp>
        <p:nvCxnSpPr>
          <p:cNvPr id="790" name="Google Shape;790;p42"/>
          <p:cNvCxnSpPr/>
          <p:nvPr/>
        </p:nvCxnSpPr>
        <p:spPr>
          <a:xfrm flipH="1">
            <a:off x="13143160" y="4909942"/>
            <a:ext cx="776212" cy="1896708"/>
          </a:xfrm>
          <a:prstGeom prst="straightConnector1">
            <a:avLst/>
          </a:prstGeom>
          <a:noFill/>
          <a:ln cap="flat" cmpd="sng" w="142875">
            <a:solidFill>
              <a:srgbClr val="000000"/>
            </a:solidFill>
            <a:prstDash val="solid"/>
            <a:round/>
            <a:headEnd len="sm" w="sm" type="none"/>
            <a:tailEnd len="med" w="med" type="triangle"/>
          </a:ln>
        </p:spPr>
      </p:cxnSp>
      <p:cxnSp>
        <p:nvCxnSpPr>
          <p:cNvPr id="791" name="Google Shape;791;p42"/>
          <p:cNvCxnSpPr/>
          <p:nvPr/>
        </p:nvCxnSpPr>
        <p:spPr>
          <a:xfrm flipH="1">
            <a:off x="13142961" y="4909942"/>
            <a:ext cx="776410" cy="4261462"/>
          </a:xfrm>
          <a:prstGeom prst="straightConnector1">
            <a:avLst/>
          </a:prstGeom>
          <a:noFill/>
          <a:ln cap="flat" cmpd="sng" w="142875">
            <a:solidFill>
              <a:srgbClr val="000000"/>
            </a:solidFill>
            <a:prstDash val="solid"/>
            <a:round/>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795" name="Shape 795"/>
        <p:cNvGrpSpPr/>
        <p:nvPr/>
      </p:nvGrpSpPr>
      <p:grpSpPr>
        <a:xfrm>
          <a:off x="0" y="0"/>
          <a:ext cx="0" cy="0"/>
          <a:chOff x="0" y="0"/>
          <a:chExt cx="0" cy="0"/>
        </a:xfrm>
      </p:grpSpPr>
      <p:sp>
        <p:nvSpPr>
          <p:cNvPr id="796" name="Google Shape;796;p43"/>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pic>
        <p:nvPicPr>
          <p:cNvPr id="797" name="Google Shape;797;p43"/>
          <p:cNvPicPr preferRelativeResize="0"/>
          <p:nvPr/>
        </p:nvPicPr>
        <p:blipFill rotWithShape="1">
          <a:blip r:embed="rId4">
            <a:alphaModFix/>
          </a:blip>
          <a:srcRect b="0" l="0" r="0" t="0"/>
          <a:stretch/>
        </p:blipFill>
        <p:spPr>
          <a:xfrm>
            <a:off x="395993" y="1730175"/>
            <a:ext cx="10972800" cy="8229600"/>
          </a:xfrm>
          <a:prstGeom prst="rect">
            <a:avLst/>
          </a:prstGeom>
          <a:noFill/>
          <a:ln>
            <a:noFill/>
          </a:ln>
        </p:spPr>
      </p:pic>
      <p:sp>
        <p:nvSpPr>
          <p:cNvPr id="798" name="Google Shape;798;p43"/>
          <p:cNvSpPr txBox="1"/>
          <p:nvPr/>
        </p:nvSpPr>
        <p:spPr>
          <a:xfrm>
            <a:off x="395993" y="527250"/>
            <a:ext cx="15049055" cy="1202925"/>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9225" u="none" cap="none" strike="noStrike">
                <a:solidFill>
                  <a:srgbClr val="291B25"/>
                </a:solidFill>
                <a:latin typeface="Rubik"/>
                <a:ea typeface="Rubik"/>
                <a:cs typeface="Rubik"/>
                <a:sym typeface="Rubik"/>
              </a:rPr>
              <a:t>RESULTS: MULTIBURST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806" name="Shape 806"/>
        <p:cNvGrpSpPr/>
        <p:nvPr/>
      </p:nvGrpSpPr>
      <p:grpSpPr>
        <a:xfrm>
          <a:off x="0" y="0"/>
          <a:ext cx="0" cy="0"/>
          <a:chOff x="0" y="0"/>
          <a:chExt cx="0" cy="0"/>
        </a:xfrm>
      </p:grpSpPr>
      <p:sp>
        <p:nvSpPr>
          <p:cNvPr id="807" name="Google Shape;807;p44"/>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808" name="Google Shape;808;p44"/>
          <p:cNvSpPr/>
          <p:nvPr/>
        </p:nvSpPr>
        <p:spPr>
          <a:xfrm>
            <a:off x="395993" y="1730175"/>
            <a:ext cx="11392198" cy="8381277"/>
          </a:xfrm>
          <a:custGeom>
            <a:rect b="b" l="l" r="r" t="t"/>
            <a:pathLst>
              <a:path extrusionOk="0" h="8381277" w="11392198">
                <a:moveTo>
                  <a:pt x="0" y="0"/>
                </a:moveTo>
                <a:lnTo>
                  <a:pt x="11392198" y="0"/>
                </a:lnTo>
                <a:lnTo>
                  <a:pt x="11392198" y="8381277"/>
                </a:lnTo>
                <a:lnTo>
                  <a:pt x="0" y="8381277"/>
                </a:lnTo>
                <a:lnTo>
                  <a:pt x="0" y="0"/>
                </a:lnTo>
                <a:close/>
              </a:path>
            </a:pathLst>
          </a:custGeom>
          <a:blipFill rotWithShape="1">
            <a:blip r:embed="rId4">
              <a:alphaModFix/>
            </a:blip>
            <a:stretch>
              <a:fillRect b="0" l="0" r="0" t="0"/>
            </a:stretch>
          </a:blipFill>
          <a:ln>
            <a:noFill/>
          </a:ln>
        </p:spPr>
      </p:sp>
      <p:sp>
        <p:nvSpPr>
          <p:cNvPr id="809" name="Google Shape;809;p44"/>
          <p:cNvSpPr txBox="1"/>
          <p:nvPr/>
        </p:nvSpPr>
        <p:spPr>
          <a:xfrm>
            <a:off x="395993" y="527250"/>
            <a:ext cx="15049055" cy="1202925"/>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9225" u="none" cap="none" strike="noStrike">
                <a:solidFill>
                  <a:srgbClr val="291B25"/>
                </a:solidFill>
                <a:latin typeface="Rubik"/>
                <a:ea typeface="Rubik"/>
                <a:cs typeface="Rubik"/>
                <a:sym typeface="Rubik"/>
              </a:rPr>
              <a:t>RESULTS: MULTIBURST</a:t>
            </a:r>
            <a:endParaRPr/>
          </a:p>
        </p:txBody>
      </p:sp>
      <p:grpSp>
        <p:nvGrpSpPr>
          <p:cNvPr id="810" name="Google Shape;810;p44"/>
          <p:cNvGrpSpPr/>
          <p:nvPr/>
        </p:nvGrpSpPr>
        <p:grpSpPr>
          <a:xfrm>
            <a:off x="12650225" y="2254140"/>
            <a:ext cx="5004988" cy="2062329"/>
            <a:chOff x="0" y="0"/>
            <a:chExt cx="1472031" cy="606557"/>
          </a:xfrm>
        </p:grpSpPr>
        <p:sp>
          <p:nvSpPr>
            <p:cNvPr id="811" name="Google Shape;811;p44"/>
            <p:cNvSpPr/>
            <p:nvPr/>
          </p:nvSpPr>
          <p:spPr>
            <a:xfrm>
              <a:off x="0" y="0"/>
              <a:ext cx="1472031" cy="606557"/>
            </a:xfrm>
            <a:custGeom>
              <a:rect b="b" l="l" r="r" t="t"/>
              <a:pathLst>
                <a:path extrusionOk="0" h="606557" w="1472031">
                  <a:moveTo>
                    <a:pt x="78889" y="0"/>
                  </a:moveTo>
                  <a:lnTo>
                    <a:pt x="1393142" y="0"/>
                  </a:lnTo>
                  <a:cubicBezTo>
                    <a:pt x="1436712" y="0"/>
                    <a:pt x="1472031" y="35320"/>
                    <a:pt x="1472031" y="78889"/>
                  </a:cubicBezTo>
                  <a:lnTo>
                    <a:pt x="1472031" y="527668"/>
                  </a:lnTo>
                  <a:cubicBezTo>
                    <a:pt x="1472031" y="571238"/>
                    <a:pt x="1436712" y="606557"/>
                    <a:pt x="1393142" y="606557"/>
                  </a:cubicBezTo>
                  <a:lnTo>
                    <a:pt x="78889" y="606557"/>
                  </a:lnTo>
                  <a:cubicBezTo>
                    <a:pt x="35320" y="606557"/>
                    <a:pt x="0" y="571238"/>
                    <a:pt x="0" y="527668"/>
                  </a:cubicBezTo>
                  <a:lnTo>
                    <a:pt x="0" y="78889"/>
                  </a:lnTo>
                  <a:cubicBezTo>
                    <a:pt x="0" y="35320"/>
                    <a:pt x="35320" y="0"/>
                    <a:pt x="78889"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4"/>
            <p:cNvSpPr txBox="1"/>
            <p:nvPr/>
          </p:nvSpPr>
          <p:spPr>
            <a:xfrm>
              <a:off x="0" y="66675"/>
              <a:ext cx="1472031" cy="53988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Details lost entirely on VHS tape</a:t>
              </a:r>
              <a:endParaRPr/>
            </a:p>
          </p:txBody>
        </p:sp>
      </p:grpSp>
      <p:grpSp>
        <p:nvGrpSpPr>
          <p:cNvPr id="813" name="Google Shape;813;p44"/>
          <p:cNvGrpSpPr/>
          <p:nvPr/>
        </p:nvGrpSpPr>
        <p:grpSpPr>
          <a:xfrm>
            <a:off x="13259243" y="7217759"/>
            <a:ext cx="4980627" cy="1977486"/>
            <a:chOff x="0" y="0"/>
            <a:chExt cx="1464866" cy="581604"/>
          </a:xfrm>
        </p:grpSpPr>
        <p:sp>
          <p:nvSpPr>
            <p:cNvPr id="814" name="Google Shape;814;p44"/>
            <p:cNvSpPr/>
            <p:nvPr/>
          </p:nvSpPr>
          <p:spPr>
            <a:xfrm>
              <a:off x="0" y="0"/>
              <a:ext cx="1464866" cy="581604"/>
            </a:xfrm>
            <a:custGeom>
              <a:rect b="b" l="l" r="r" t="t"/>
              <a:pathLst>
                <a:path extrusionOk="0" h="581604" w="1464866">
                  <a:moveTo>
                    <a:pt x="79275" y="0"/>
                  </a:moveTo>
                  <a:lnTo>
                    <a:pt x="1385592" y="0"/>
                  </a:lnTo>
                  <a:cubicBezTo>
                    <a:pt x="1429374" y="0"/>
                    <a:pt x="1464866" y="35493"/>
                    <a:pt x="1464866" y="79275"/>
                  </a:cubicBezTo>
                  <a:lnTo>
                    <a:pt x="1464866" y="502329"/>
                  </a:lnTo>
                  <a:cubicBezTo>
                    <a:pt x="1464866" y="523354"/>
                    <a:pt x="1456514" y="543518"/>
                    <a:pt x="1441647" y="558385"/>
                  </a:cubicBezTo>
                  <a:cubicBezTo>
                    <a:pt x="1426781" y="573252"/>
                    <a:pt x="1406617" y="581604"/>
                    <a:pt x="1385592" y="581604"/>
                  </a:cubicBezTo>
                  <a:lnTo>
                    <a:pt x="79275" y="581604"/>
                  </a:lnTo>
                  <a:cubicBezTo>
                    <a:pt x="35493" y="581604"/>
                    <a:pt x="0" y="546112"/>
                    <a:pt x="0" y="502329"/>
                  </a:cubicBezTo>
                  <a:lnTo>
                    <a:pt x="0" y="79275"/>
                  </a:lnTo>
                  <a:cubicBezTo>
                    <a:pt x="0" y="35493"/>
                    <a:pt x="35493" y="0"/>
                    <a:pt x="79275"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4"/>
            <p:cNvSpPr txBox="1"/>
            <p:nvPr/>
          </p:nvSpPr>
          <p:spPr>
            <a:xfrm>
              <a:off x="0" y="57150"/>
              <a:ext cx="1464866" cy="52445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3800" u="none" cap="none" strike="noStrike">
                  <a:solidFill>
                    <a:srgbClr val="000000"/>
                  </a:solidFill>
                  <a:latin typeface="Rubik"/>
                  <a:ea typeface="Rubik"/>
                  <a:cs typeface="Rubik"/>
                  <a:sym typeface="Rubik"/>
                </a:rPr>
                <a:t>VHS deck able to get some extra details from an SVHS tape</a:t>
              </a:r>
              <a:endParaRPr/>
            </a:p>
          </p:txBody>
        </p:sp>
      </p:grpSp>
      <p:cxnSp>
        <p:nvCxnSpPr>
          <p:cNvPr id="816" name="Google Shape;816;p44"/>
          <p:cNvCxnSpPr/>
          <p:nvPr/>
        </p:nvCxnSpPr>
        <p:spPr>
          <a:xfrm flipH="1">
            <a:off x="9110972" y="3285305"/>
            <a:ext cx="3539253" cy="6314045"/>
          </a:xfrm>
          <a:prstGeom prst="straightConnector1">
            <a:avLst/>
          </a:prstGeom>
          <a:noFill/>
          <a:ln cap="flat" cmpd="sng" w="142875">
            <a:solidFill>
              <a:srgbClr val="000000"/>
            </a:solidFill>
            <a:prstDash val="solid"/>
            <a:round/>
            <a:headEnd len="sm" w="sm" type="none"/>
            <a:tailEnd len="med" w="med" type="triangle"/>
          </a:ln>
        </p:spPr>
      </p:cxnSp>
      <p:cxnSp>
        <p:nvCxnSpPr>
          <p:cNvPr id="817" name="Google Shape;817;p44"/>
          <p:cNvCxnSpPr/>
          <p:nvPr/>
        </p:nvCxnSpPr>
        <p:spPr>
          <a:xfrm flipH="1">
            <a:off x="9144000" y="3285305"/>
            <a:ext cx="3506225" cy="3337142"/>
          </a:xfrm>
          <a:prstGeom prst="straightConnector1">
            <a:avLst/>
          </a:prstGeom>
          <a:noFill/>
          <a:ln cap="flat" cmpd="sng" w="142875">
            <a:solidFill>
              <a:srgbClr val="000000"/>
            </a:solidFill>
            <a:prstDash val="solid"/>
            <a:round/>
            <a:headEnd len="sm" w="sm" type="none"/>
            <a:tailEnd len="med" w="med" type="triangle"/>
          </a:ln>
        </p:spPr>
      </p:cxnSp>
      <p:cxnSp>
        <p:nvCxnSpPr>
          <p:cNvPr id="818" name="Google Shape;818;p44"/>
          <p:cNvCxnSpPr/>
          <p:nvPr/>
        </p:nvCxnSpPr>
        <p:spPr>
          <a:xfrm rot="10800000">
            <a:off x="7332639" y="8206502"/>
            <a:ext cx="5926604" cy="0"/>
          </a:xfrm>
          <a:prstGeom prst="straightConnector1">
            <a:avLst/>
          </a:prstGeom>
          <a:noFill/>
          <a:ln cap="flat" cmpd="sng" w="142875">
            <a:solidFill>
              <a:srgbClr val="8C0E9F"/>
            </a:solidFill>
            <a:prstDash val="solid"/>
            <a:round/>
            <a:headEnd len="sm" w="sm" type="none"/>
            <a:tailEnd len="med" w="med" type="triangle"/>
          </a:ln>
        </p:spPr>
      </p:cxnSp>
      <p:cxnSp>
        <p:nvCxnSpPr>
          <p:cNvPr id="819" name="Google Shape;819;p44"/>
          <p:cNvCxnSpPr/>
          <p:nvPr/>
        </p:nvCxnSpPr>
        <p:spPr>
          <a:xfrm flipH="1">
            <a:off x="9144000" y="3285305"/>
            <a:ext cx="3506225" cy="1869836"/>
          </a:xfrm>
          <a:prstGeom prst="straightConnector1">
            <a:avLst/>
          </a:prstGeom>
          <a:noFill/>
          <a:ln cap="flat" cmpd="sng" w="142875">
            <a:solidFill>
              <a:srgbClr val="000000"/>
            </a:solidFill>
            <a:prstDash val="solid"/>
            <a:round/>
            <a:headEnd len="sm" w="sm"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827" name="Shape 827"/>
        <p:cNvGrpSpPr/>
        <p:nvPr/>
      </p:nvGrpSpPr>
      <p:grpSpPr>
        <a:xfrm>
          <a:off x="0" y="0"/>
          <a:ext cx="0" cy="0"/>
          <a:chOff x="0" y="0"/>
          <a:chExt cx="0" cy="0"/>
        </a:xfrm>
      </p:grpSpPr>
      <p:sp>
        <p:nvSpPr>
          <p:cNvPr id="828" name="Google Shape;828;p45"/>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829" name="Google Shape;829;p45"/>
          <p:cNvSpPr/>
          <p:nvPr/>
        </p:nvSpPr>
        <p:spPr>
          <a:xfrm>
            <a:off x="0" y="0"/>
            <a:ext cx="18288000" cy="10262886"/>
          </a:xfrm>
          <a:custGeom>
            <a:rect b="b" l="l" r="r" t="t"/>
            <a:pathLst>
              <a:path extrusionOk="0" h="10262886" w="18288000">
                <a:moveTo>
                  <a:pt x="0" y="0"/>
                </a:moveTo>
                <a:lnTo>
                  <a:pt x="18288000" y="0"/>
                </a:lnTo>
                <a:lnTo>
                  <a:pt x="18288000" y="10262886"/>
                </a:lnTo>
                <a:lnTo>
                  <a:pt x="0" y="1026288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833" name="Shape 833"/>
        <p:cNvGrpSpPr/>
        <p:nvPr/>
      </p:nvGrpSpPr>
      <p:grpSpPr>
        <a:xfrm>
          <a:off x="0" y="0"/>
          <a:ext cx="0" cy="0"/>
          <a:chOff x="0" y="0"/>
          <a:chExt cx="0" cy="0"/>
        </a:xfrm>
      </p:grpSpPr>
      <p:sp>
        <p:nvSpPr>
          <p:cNvPr id="834" name="Google Shape;834;p46"/>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pic>
        <p:nvPicPr>
          <p:cNvPr id="835" name="Google Shape;835;p46"/>
          <p:cNvPicPr preferRelativeResize="0"/>
          <p:nvPr/>
        </p:nvPicPr>
        <p:blipFill rotWithShape="1">
          <a:blip r:embed="rId4">
            <a:alphaModFix/>
          </a:blip>
          <a:srcRect b="0" l="0" r="0" t="0"/>
          <a:stretch/>
        </p:blipFill>
        <p:spPr>
          <a:xfrm>
            <a:off x="395993" y="1730175"/>
            <a:ext cx="11096090" cy="8229600"/>
          </a:xfrm>
          <a:prstGeom prst="rect">
            <a:avLst/>
          </a:prstGeom>
          <a:noFill/>
          <a:ln>
            <a:noFill/>
          </a:ln>
        </p:spPr>
      </p:pic>
      <p:sp>
        <p:nvSpPr>
          <p:cNvPr id="836" name="Google Shape;836;p46"/>
          <p:cNvSpPr txBox="1"/>
          <p:nvPr/>
        </p:nvSpPr>
        <p:spPr>
          <a:xfrm>
            <a:off x="395993" y="527250"/>
            <a:ext cx="15049055" cy="1202925"/>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9225" u="none" cap="none" strike="noStrike">
                <a:solidFill>
                  <a:srgbClr val="291B25"/>
                </a:solidFill>
                <a:latin typeface="Rubik"/>
                <a:ea typeface="Rubik"/>
                <a:cs typeface="Rubik"/>
                <a:sym typeface="Rubik"/>
              </a:rPr>
              <a:t>RESULTS: ZONE PLATE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844" name="Shape 844"/>
        <p:cNvGrpSpPr/>
        <p:nvPr/>
      </p:nvGrpSpPr>
      <p:grpSpPr>
        <a:xfrm>
          <a:off x="0" y="0"/>
          <a:ext cx="0" cy="0"/>
          <a:chOff x="0" y="0"/>
          <a:chExt cx="0" cy="0"/>
        </a:xfrm>
      </p:grpSpPr>
      <p:sp>
        <p:nvSpPr>
          <p:cNvPr id="845" name="Google Shape;845;p47"/>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846" name="Google Shape;846;p47"/>
          <p:cNvSpPr/>
          <p:nvPr/>
        </p:nvSpPr>
        <p:spPr>
          <a:xfrm>
            <a:off x="395993" y="1584268"/>
            <a:ext cx="11446133" cy="8378639"/>
          </a:xfrm>
          <a:custGeom>
            <a:rect b="b" l="l" r="r" t="t"/>
            <a:pathLst>
              <a:path extrusionOk="0" h="8378639" w="11446133">
                <a:moveTo>
                  <a:pt x="0" y="0"/>
                </a:moveTo>
                <a:lnTo>
                  <a:pt x="11446132" y="0"/>
                </a:lnTo>
                <a:lnTo>
                  <a:pt x="11446132" y="8378639"/>
                </a:lnTo>
                <a:lnTo>
                  <a:pt x="0" y="8378639"/>
                </a:lnTo>
                <a:lnTo>
                  <a:pt x="0" y="0"/>
                </a:lnTo>
                <a:close/>
              </a:path>
            </a:pathLst>
          </a:custGeom>
          <a:blipFill rotWithShape="1">
            <a:blip r:embed="rId4">
              <a:alphaModFix/>
            </a:blip>
            <a:stretch>
              <a:fillRect b="0" l="0" r="0" t="0"/>
            </a:stretch>
          </a:blipFill>
          <a:ln>
            <a:noFill/>
          </a:ln>
        </p:spPr>
      </p:sp>
      <p:sp>
        <p:nvSpPr>
          <p:cNvPr id="847" name="Google Shape;847;p47"/>
          <p:cNvSpPr txBox="1"/>
          <p:nvPr/>
        </p:nvSpPr>
        <p:spPr>
          <a:xfrm>
            <a:off x="395993" y="381343"/>
            <a:ext cx="15049055" cy="1202925"/>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9225" u="none" cap="none" strike="noStrike">
                <a:solidFill>
                  <a:srgbClr val="291B25"/>
                </a:solidFill>
                <a:latin typeface="Rubik"/>
                <a:ea typeface="Rubik"/>
                <a:cs typeface="Rubik"/>
                <a:sym typeface="Rubik"/>
              </a:rPr>
              <a:t>RESULTS: ZONE PLATE</a:t>
            </a:r>
            <a:endParaRPr/>
          </a:p>
        </p:txBody>
      </p:sp>
      <p:grpSp>
        <p:nvGrpSpPr>
          <p:cNvPr id="848" name="Google Shape;848;p47"/>
          <p:cNvGrpSpPr/>
          <p:nvPr/>
        </p:nvGrpSpPr>
        <p:grpSpPr>
          <a:xfrm>
            <a:off x="12970881" y="5031850"/>
            <a:ext cx="5004988" cy="2062329"/>
            <a:chOff x="0" y="0"/>
            <a:chExt cx="1472031" cy="606557"/>
          </a:xfrm>
        </p:grpSpPr>
        <p:sp>
          <p:nvSpPr>
            <p:cNvPr id="849" name="Google Shape;849;p47"/>
            <p:cNvSpPr/>
            <p:nvPr/>
          </p:nvSpPr>
          <p:spPr>
            <a:xfrm>
              <a:off x="0" y="0"/>
              <a:ext cx="1472031" cy="606557"/>
            </a:xfrm>
            <a:custGeom>
              <a:rect b="b" l="l" r="r" t="t"/>
              <a:pathLst>
                <a:path extrusionOk="0" h="606557" w="1472031">
                  <a:moveTo>
                    <a:pt x="78889" y="0"/>
                  </a:moveTo>
                  <a:lnTo>
                    <a:pt x="1393142" y="0"/>
                  </a:lnTo>
                  <a:cubicBezTo>
                    <a:pt x="1436712" y="0"/>
                    <a:pt x="1472031" y="35320"/>
                    <a:pt x="1472031" y="78889"/>
                  </a:cubicBezTo>
                  <a:lnTo>
                    <a:pt x="1472031" y="527668"/>
                  </a:lnTo>
                  <a:cubicBezTo>
                    <a:pt x="1472031" y="571238"/>
                    <a:pt x="1436712" y="606557"/>
                    <a:pt x="1393142" y="606557"/>
                  </a:cubicBezTo>
                  <a:lnTo>
                    <a:pt x="78889" y="606557"/>
                  </a:lnTo>
                  <a:cubicBezTo>
                    <a:pt x="35320" y="606557"/>
                    <a:pt x="0" y="571238"/>
                    <a:pt x="0" y="527668"/>
                  </a:cubicBezTo>
                  <a:lnTo>
                    <a:pt x="0" y="78889"/>
                  </a:lnTo>
                  <a:cubicBezTo>
                    <a:pt x="0" y="35320"/>
                    <a:pt x="35320" y="0"/>
                    <a:pt x="78889"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7"/>
            <p:cNvSpPr txBox="1"/>
            <p:nvPr/>
          </p:nvSpPr>
          <p:spPr>
            <a:xfrm>
              <a:off x="0" y="66675"/>
              <a:ext cx="1472031" cy="53988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Significant Cross color errors when using composite</a:t>
              </a:r>
              <a:endParaRPr/>
            </a:p>
          </p:txBody>
        </p:sp>
      </p:grpSp>
      <p:cxnSp>
        <p:nvCxnSpPr>
          <p:cNvPr id="851" name="Google Shape;851;p47"/>
          <p:cNvCxnSpPr/>
          <p:nvPr/>
        </p:nvCxnSpPr>
        <p:spPr>
          <a:xfrm flipH="1">
            <a:off x="9144000" y="6063015"/>
            <a:ext cx="3826881" cy="1666091"/>
          </a:xfrm>
          <a:prstGeom prst="straightConnector1">
            <a:avLst/>
          </a:prstGeom>
          <a:noFill/>
          <a:ln cap="flat" cmpd="sng" w="142875">
            <a:solidFill>
              <a:srgbClr val="000000"/>
            </a:solidFill>
            <a:prstDash val="solid"/>
            <a:round/>
            <a:headEnd len="sm" w="sm" type="none"/>
            <a:tailEnd len="med" w="med" type="triangle"/>
          </a:ln>
        </p:spPr>
      </p:cxnSp>
      <p:cxnSp>
        <p:nvCxnSpPr>
          <p:cNvPr id="852" name="Google Shape;852;p47"/>
          <p:cNvCxnSpPr/>
          <p:nvPr/>
        </p:nvCxnSpPr>
        <p:spPr>
          <a:xfrm rot="10800000">
            <a:off x="9493717" y="3067313"/>
            <a:ext cx="3477163" cy="2995701"/>
          </a:xfrm>
          <a:prstGeom prst="straightConnector1">
            <a:avLst/>
          </a:prstGeom>
          <a:noFill/>
          <a:ln cap="flat" cmpd="sng" w="142875">
            <a:solidFill>
              <a:srgbClr val="000000"/>
            </a:solidFill>
            <a:prstDash val="solid"/>
            <a:round/>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860" name="Shape 860"/>
        <p:cNvGrpSpPr/>
        <p:nvPr/>
      </p:nvGrpSpPr>
      <p:grpSpPr>
        <a:xfrm>
          <a:off x="0" y="0"/>
          <a:ext cx="0" cy="0"/>
          <a:chOff x="0" y="0"/>
          <a:chExt cx="0" cy="0"/>
        </a:xfrm>
      </p:grpSpPr>
      <p:sp>
        <p:nvSpPr>
          <p:cNvPr id="861" name="Google Shape;861;p48"/>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862" name="Google Shape;862;p48"/>
          <p:cNvSpPr/>
          <p:nvPr/>
        </p:nvSpPr>
        <p:spPr>
          <a:xfrm>
            <a:off x="395993" y="1706745"/>
            <a:ext cx="11109980" cy="8156477"/>
          </a:xfrm>
          <a:custGeom>
            <a:rect b="b" l="l" r="r" t="t"/>
            <a:pathLst>
              <a:path extrusionOk="0" h="8156477" w="11109980">
                <a:moveTo>
                  <a:pt x="0" y="0"/>
                </a:moveTo>
                <a:lnTo>
                  <a:pt x="11109980" y="0"/>
                </a:lnTo>
                <a:lnTo>
                  <a:pt x="11109980" y="8156477"/>
                </a:lnTo>
                <a:lnTo>
                  <a:pt x="0" y="8156477"/>
                </a:lnTo>
                <a:lnTo>
                  <a:pt x="0" y="0"/>
                </a:lnTo>
                <a:close/>
              </a:path>
            </a:pathLst>
          </a:custGeom>
          <a:blipFill rotWithShape="1">
            <a:blip r:embed="rId4">
              <a:alphaModFix/>
            </a:blip>
            <a:stretch>
              <a:fillRect b="0" l="0" r="0" t="0"/>
            </a:stretch>
          </a:blipFill>
          <a:ln>
            <a:noFill/>
          </a:ln>
        </p:spPr>
      </p:sp>
      <p:sp>
        <p:nvSpPr>
          <p:cNvPr id="863" name="Google Shape;863;p48"/>
          <p:cNvSpPr txBox="1"/>
          <p:nvPr/>
        </p:nvSpPr>
        <p:spPr>
          <a:xfrm>
            <a:off x="395993" y="541155"/>
            <a:ext cx="15049055" cy="1165590"/>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8925" u="none" cap="none" strike="noStrike">
                <a:solidFill>
                  <a:srgbClr val="291B25"/>
                </a:solidFill>
                <a:latin typeface="Rubik"/>
                <a:ea typeface="Rubik"/>
                <a:cs typeface="Rubik"/>
                <a:sym typeface="Rubik"/>
              </a:rPr>
              <a:t>RESULTS: TARTAN BARS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871" name="Shape 871"/>
        <p:cNvGrpSpPr/>
        <p:nvPr/>
      </p:nvGrpSpPr>
      <p:grpSpPr>
        <a:xfrm>
          <a:off x="0" y="0"/>
          <a:ext cx="0" cy="0"/>
          <a:chOff x="0" y="0"/>
          <a:chExt cx="0" cy="0"/>
        </a:xfrm>
      </p:grpSpPr>
      <p:sp>
        <p:nvSpPr>
          <p:cNvPr id="872" name="Google Shape;872;p49"/>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873" name="Google Shape;873;p49"/>
          <p:cNvSpPr/>
          <p:nvPr/>
        </p:nvSpPr>
        <p:spPr>
          <a:xfrm>
            <a:off x="395993" y="1706745"/>
            <a:ext cx="11109980" cy="8208757"/>
          </a:xfrm>
          <a:custGeom>
            <a:rect b="b" l="l" r="r" t="t"/>
            <a:pathLst>
              <a:path extrusionOk="0" h="8208757" w="11109980">
                <a:moveTo>
                  <a:pt x="0" y="0"/>
                </a:moveTo>
                <a:lnTo>
                  <a:pt x="11109980" y="0"/>
                </a:lnTo>
                <a:lnTo>
                  <a:pt x="11109980" y="8208756"/>
                </a:lnTo>
                <a:lnTo>
                  <a:pt x="0" y="8208756"/>
                </a:lnTo>
                <a:lnTo>
                  <a:pt x="0" y="0"/>
                </a:lnTo>
                <a:close/>
              </a:path>
            </a:pathLst>
          </a:custGeom>
          <a:blipFill rotWithShape="1">
            <a:blip r:embed="rId4">
              <a:alphaModFix/>
            </a:blip>
            <a:stretch>
              <a:fillRect b="0" l="0" r="0" t="0"/>
            </a:stretch>
          </a:blipFill>
          <a:ln>
            <a:noFill/>
          </a:ln>
        </p:spPr>
      </p:sp>
      <p:sp>
        <p:nvSpPr>
          <p:cNvPr id="874" name="Google Shape;874;p49"/>
          <p:cNvSpPr txBox="1"/>
          <p:nvPr/>
        </p:nvSpPr>
        <p:spPr>
          <a:xfrm>
            <a:off x="395993" y="541155"/>
            <a:ext cx="15049055" cy="1165590"/>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8925" u="none" cap="none" strike="noStrike">
                <a:solidFill>
                  <a:srgbClr val="291B25"/>
                </a:solidFill>
                <a:latin typeface="Rubik"/>
                <a:ea typeface="Rubik"/>
                <a:cs typeface="Rubik"/>
                <a:sym typeface="Rubik"/>
              </a:rPr>
              <a:t>RESULTS: TARTAN BARS</a:t>
            </a:r>
            <a:endParaRPr/>
          </a:p>
        </p:txBody>
      </p:sp>
      <p:grpSp>
        <p:nvGrpSpPr>
          <p:cNvPr id="875" name="Google Shape;875;p49"/>
          <p:cNvGrpSpPr/>
          <p:nvPr/>
        </p:nvGrpSpPr>
        <p:grpSpPr>
          <a:xfrm>
            <a:off x="12942553" y="4063000"/>
            <a:ext cx="5004988" cy="3167229"/>
            <a:chOff x="0" y="0"/>
            <a:chExt cx="1472031" cy="931523"/>
          </a:xfrm>
        </p:grpSpPr>
        <p:sp>
          <p:nvSpPr>
            <p:cNvPr id="876" name="Google Shape;876;p49"/>
            <p:cNvSpPr/>
            <p:nvPr/>
          </p:nvSpPr>
          <p:spPr>
            <a:xfrm>
              <a:off x="0" y="0"/>
              <a:ext cx="1472031" cy="931523"/>
            </a:xfrm>
            <a:custGeom>
              <a:rect b="b" l="l" r="r" t="t"/>
              <a:pathLst>
                <a:path extrusionOk="0" h="931523" w="1472031">
                  <a:moveTo>
                    <a:pt x="78889" y="0"/>
                  </a:moveTo>
                  <a:lnTo>
                    <a:pt x="1393142" y="0"/>
                  </a:lnTo>
                  <a:cubicBezTo>
                    <a:pt x="1436712" y="0"/>
                    <a:pt x="1472031" y="35320"/>
                    <a:pt x="1472031" y="78889"/>
                  </a:cubicBezTo>
                  <a:lnTo>
                    <a:pt x="1472031" y="852634"/>
                  </a:lnTo>
                  <a:cubicBezTo>
                    <a:pt x="1472031" y="896203"/>
                    <a:pt x="1436712" y="931523"/>
                    <a:pt x="1393142" y="931523"/>
                  </a:cubicBezTo>
                  <a:lnTo>
                    <a:pt x="78889" y="931523"/>
                  </a:lnTo>
                  <a:cubicBezTo>
                    <a:pt x="35320" y="931523"/>
                    <a:pt x="0" y="896203"/>
                    <a:pt x="0" y="852634"/>
                  </a:cubicBezTo>
                  <a:lnTo>
                    <a:pt x="0" y="78889"/>
                  </a:lnTo>
                  <a:cubicBezTo>
                    <a:pt x="0" y="35320"/>
                    <a:pt x="35320" y="0"/>
                    <a:pt x="78889" y="0"/>
                  </a:cubicBezTo>
                  <a:close/>
                </a:path>
              </a:pathLst>
            </a:custGeom>
            <a:solidFill>
              <a:srgbClr val="FFF6C7"/>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txBox="1"/>
            <p:nvPr/>
          </p:nvSpPr>
          <p:spPr>
            <a:xfrm>
              <a:off x="0" y="66675"/>
              <a:ext cx="1472031" cy="864848"/>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Dot-crawl visible in composite transmission of both VHS and SVHS</a:t>
              </a:r>
              <a:endParaRPr/>
            </a:p>
          </p:txBody>
        </p:sp>
      </p:grpSp>
      <p:cxnSp>
        <p:nvCxnSpPr>
          <p:cNvPr id="878" name="Google Shape;878;p49"/>
          <p:cNvCxnSpPr/>
          <p:nvPr/>
        </p:nvCxnSpPr>
        <p:spPr>
          <a:xfrm flipH="1">
            <a:off x="9281497" y="5646615"/>
            <a:ext cx="3661056" cy="3308142"/>
          </a:xfrm>
          <a:prstGeom prst="straightConnector1">
            <a:avLst/>
          </a:prstGeom>
          <a:noFill/>
          <a:ln cap="flat" cmpd="sng" w="142875">
            <a:solidFill>
              <a:srgbClr val="000000"/>
            </a:solidFill>
            <a:prstDash val="solid"/>
            <a:round/>
            <a:headEnd len="sm" w="sm" type="none"/>
            <a:tailEnd len="med" w="med" type="triangle"/>
          </a:ln>
        </p:spPr>
      </p:cxnSp>
      <p:cxnSp>
        <p:nvCxnSpPr>
          <p:cNvPr id="879" name="Google Shape;879;p49"/>
          <p:cNvCxnSpPr/>
          <p:nvPr/>
        </p:nvCxnSpPr>
        <p:spPr>
          <a:xfrm rot="10800000">
            <a:off x="9307410" y="5143500"/>
            <a:ext cx="3635143" cy="503115"/>
          </a:xfrm>
          <a:prstGeom prst="straightConnector1">
            <a:avLst/>
          </a:prstGeom>
          <a:noFill/>
          <a:ln cap="flat" cmpd="sng" w="142875">
            <a:solidFill>
              <a:srgbClr val="000000"/>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887" name="Shape 887"/>
        <p:cNvGrpSpPr/>
        <p:nvPr/>
      </p:nvGrpSpPr>
      <p:grpSpPr>
        <a:xfrm>
          <a:off x="0" y="0"/>
          <a:ext cx="0" cy="0"/>
          <a:chOff x="0" y="0"/>
          <a:chExt cx="0" cy="0"/>
        </a:xfrm>
      </p:grpSpPr>
      <p:sp>
        <p:nvSpPr>
          <p:cNvPr id="888" name="Google Shape;888;p50"/>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grpSp>
        <p:nvGrpSpPr>
          <p:cNvPr id="889" name="Google Shape;889;p50"/>
          <p:cNvGrpSpPr/>
          <p:nvPr/>
        </p:nvGrpSpPr>
        <p:grpSpPr>
          <a:xfrm>
            <a:off x="12942553" y="3711221"/>
            <a:ext cx="5004988" cy="1977486"/>
            <a:chOff x="0" y="0"/>
            <a:chExt cx="1472031" cy="581604"/>
          </a:xfrm>
        </p:grpSpPr>
        <p:sp>
          <p:nvSpPr>
            <p:cNvPr id="890" name="Google Shape;890;p50"/>
            <p:cNvSpPr/>
            <p:nvPr/>
          </p:nvSpPr>
          <p:spPr>
            <a:xfrm>
              <a:off x="0" y="0"/>
              <a:ext cx="1472031" cy="581604"/>
            </a:xfrm>
            <a:custGeom>
              <a:rect b="b" l="l" r="r" t="t"/>
              <a:pathLst>
                <a:path extrusionOk="0" h="581604" w="1472031">
                  <a:moveTo>
                    <a:pt x="78889" y="0"/>
                  </a:moveTo>
                  <a:lnTo>
                    <a:pt x="1393142" y="0"/>
                  </a:lnTo>
                  <a:cubicBezTo>
                    <a:pt x="1436712" y="0"/>
                    <a:pt x="1472031" y="35320"/>
                    <a:pt x="1472031" y="78889"/>
                  </a:cubicBezTo>
                  <a:lnTo>
                    <a:pt x="1472031" y="502715"/>
                  </a:lnTo>
                  <a:cubicBezTo>
                    <a:pt x="1472031" y="546284"/>
                    <a:pt x="1436712" y="581604"/>
                    <a:pt x="1393142" y="581604"/>
                  </a:cubicBezTo>
                  <a:lnTo>
                    <a:pt x="78889" y="581604"/>
                  </a:lnTo>
                  <a:cubicBezTo>
                    <a:pt x="35320" y="581604"/>
                    <a:pt x="0" y="546284"/>
                    <a:pt x="0" y="502715"/>
                  </a:cubicBezTo>
                  <a:lnTo>
                    <a:pt x="0" y="78889"/>
                  </a:lnTo>
                  <a:cubicBezTo>
                    <a:pt x="0" y="35320"/>
                    <a:pt x="35320" y="0"/>
                    <a:pt x="78889"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txBox="1"/>
            <p:nvPr/>
          </p:nvSpPr>
          <p:spPr>
            <a:xfrm>
              <a:off x="0" y="66675"/>
              <a:ext cx="1472031"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Cross Color in tight details</a:t>
              </a:r>
              <a:endParaRPr/>
            </a:p>
          </p:txBody>
        </p:sp>
      </p:grpSp>
      <p:grpSp>
        <p:nvGrpSpPr>
          <p:cNvPr id="892" name="Google Shape;892;p50"/>
          <p:cNvGrpSpPr/>
          <p:nvPr/>
        </p:nvGrpSpPr>
        <p:grpSpPr>
          <a:xfrm>
            <a:off x="12942553" y="1382435"/>
            <a:ext cx="5004988" cy="2062329"/>
            <a:chOff x="0" y="0"/>
            <a:chExt cx="1472031" cy="606557"/>
          </a:xfrm>
        </p:grpSpPr>
        <p:sp>
          <p:nvSpPr>
            <p:cNvPr id="893" name="Google Shape;893;p50"/>
            <p:cNvSpPr/>
            <p:nvPr/>
          </p:nvSpPr>
          <p:spPr>
            <a:xfrm>
              <a:off x="0" y="0"/>
              <a:ext cx="1472031" cy="606557"/>
            </a:xfrm>
            <a:custGeom>
              <a:rect b="b" l="l" r="r" t="t"/>
              <a:pathLst>
                <a:path extrusionOk="0" h="606557" w="1472031">
                  <a:moveTo>
                    <a:pt x="78889" y="0"/>
                  </a:moveTo>
                  <a:lnTo>
                    <a:pt x="1393142" y="0"/>
                  </a:lnTo>
                  <a:cubicBezTo>
                    <a:pt x="1436712" y="0"/>
                    <a:pt x="1472031" y="35320"/>
                    <a:pt x="1472031" y="78889"/>
                  </a:cubicBezTo>
                  <a:lnTo>
                    <a:pt x="1472031" y="527668"/>
                  </a:lnTo>
                  <a:cubicBezTo>
                    <a:pt x="1472031" y="571238"/>
                    <a:pt x="1436712" y="606557"/>
                    <a:pt x="1393142" y="606557"/>
                  </a:cubicBezTo>
                  <a:lnTo>
                    <a:pt x="78889" y="606557"/>
                  </a:lnTo>
                  <a:cubicBezTo>
                    <a:pt x="35320" y="606557"/>
                    <a:pt x="0" y="571238"/>
                    <a:pt x="0" y="527668"/>
                  </a:cubicBezTo>
                  <a:lnTo>
                    <a:pt x="0" y="78889"/>
                  </a:lnTo>
                  <a:cubicBezTo>
                    <a:pt x="0" y="35320"/>
                    <a:pt x="35320" y="0"/>
                    <a:pt x="78889"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txBox="1"/>
            <p:nvPr/>
          </p:nvSpPr>
          <p:spPr>
            <a:xfrm>
              <a:off x="0" y="66675"/>
              <a:ext cx="1472031" cy="53988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SVHS: S-Video</a:t>
              </a:r>
              <a:endParaRPr/>
            </a:p>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vs</a:t>
              </a:r>
              <a:endParaRPr/>
            </a:p>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SVHS: Composite</a:t>
              </a:r>
              <a:endParaRPr/>
            </a:p>
          </p:txBody>
        </p:sp>
      </p:grpSp>
      <p:sp>
        <p:nvSpPr>
          <p:cNvPr id="895" name="Google Shape;895;p50"/>
          <p:cNvSpPr/>
          <p:nvPr/>
        </p:nvSpPr>
        <p:spPr>
          <a:xfrm>
            <a:off x="395993" y="1706745"/>
            <a:ext cx="11109980" cy="8182697"/>
          </a:xfrm>
          <a:custGeom>
            <a:rect b="b" l="l" r="r" t="t"/>
            <a:pathLst>
              <a:path extrusionOk="0" h="8182697" w="11109980">
                <a:moveTo>
                  <a:pt x="0" y="0"/>
                </a:moveTo>
                <a:lnTo>
                  <a:pt x="11109980" y="0"/>
                </a:lnTo>
                <a:lnTo>
                  <a:pt x="11109980" y="8182697"/>
                </a:lnTo>
                <a:lnTo>
                  <a:pt x="0" y="8182697"/>
                </a:lnTo>
                <a:lnTo>
                  <a:pt x="0" y="0"/>
                </a:lnTo>
                <a:close/>
              </a:path>
            </a:pathLst>
          </a:custGeom>
          <a:blipFill rotWithShape="1">
            <a:blip r:embed="rId4">
              <a:alphaModFix/>
            </a:blip>
            <a:stretch>
              <a:fillRect b="0" l="0" r="0" t="0"/>
            </a:stretch>
          </a:blipFill>
          <a:ln>
            <a:noFill/>
          </a:ln>
        </p:spPr>
      </p:sp>
      <p:cxnSp>
        <p:nvCxnSpPr>
          <p:cNvPr id="896" name="Google Shape;896;p50"/>
          <p:cNvCxnSpPr/>
          <p:nvPr/>
        </p:nvCxnSpPr>
        <p:spPr>
          <a:xfrm flipH="1">
            <a:off x="7896485" y="4699964"/>
            <a:ext cx="5046069" cy="4342019"/>
          </a:xfrm>
          <a:prstGeom prst="straightConnector1">
            <a:avLst/>
          </a:prstGeom>
          <a:noFill/>
          <a:ln cap="flat" cmpd="sng" w="142875">
            <a:solidFill>
              <a:srgbClr val="FF6A3A"/>
            </a:solidFill>
            <a:prstDash val="solid"/>
            <a:round/>
            <a:headEnd len="sm" w="sm" type="none"/>
            <a:tailEnd len="med" w="med" type="triangle"/>
          </a:ln>
        </p:spPr>
      </p:cxnSp>
      <p:cxnSp>
        <p:nvCxnSpPr>
          <p:cNvPr id="897" name="Google Shape;897;p50"/>
          <p:cNvCxnSpPr/>
          <p:nvPr/>
        </p:nvCxnSpPr>
        <p:spPr>
          <a:xfrm flipH="1">
            <a:off x="6447219" y="4699964"/>
            <a:ext cx="6495335" cy="2530265"/>
          </a:xfrm>
          <a:prstGeom prst="straightConnector1">
            <a:avLst/>
          </a:prstGeom>
          <a:noFill/>
          <a:ln cap="flat" cmpd="sng" w="142875">
            <a:solidFill>
              <a:srgbClr val="FF6A3A"/>
            </a:solidFill>
            <a:prstDash val="solid"/>
            <a:round/>
            <a:headEnd len="sm" w="sm" type="none"/>
            <a:tailEnd len="med" w="med" type="triangle"/>
          </a:ln>
        </p:spPr>
      </p:cxnSp>
      <p:sp>
        <p:nvSpPr>
          <p:cNvPr id="898" name="Google Shape;898;p50"/>
          <p:cNvSpPr txBox="1"/>
          <p:nvPr/>
        </p:nvSpPr>
        <p:spPr>
          <a:xfrm>
            <a:off x="395993" y="541155"/>
            <a:ext cx="15049055" cy="1165590"/>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8925" u="none" cap="none" strike="noStrike">
                <a:solidFill>
                  <a:srgbClr val="291B25"/>
                </a:solidFill>
                <a:latin typeface="Rubik"/>
                <a:ea typeface="Rubik"/>
                <a:cs typeface="Rubik"/>
                <a:sym typeface="Rubik"/>
              </a:rPr>
              <a:t>RESULTS: CONTENT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906" name="Shape 906"/>
        <p:cNvGrpSpPr/>
        <p:nvPr/>
      </p:nvGrpSpPr>
      <p:grpSpPr>
        <a:xfrm>
          <a:off x="0" y="0"/>
          <a:ext cx="0" cy="0"/>
          <a:chOff x="0" y="0"/>
          <a:chExt cx="0" cy="0"/>
        </a:xfrm>
      </p:grpSpPr>
      <p:sp>
        <p:nvSpPr>
          <p:cNvPr id="907" name="Google Shape;907;p51"/>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grpSp>
        <p:nvGrpSpPr>
          <p:cNvPr id="908" name="Google Shape;908;p51"/>
          <p:cNvGrpSpPr/>
          <p:nvPr/>
        </p:nvGrpSpPr>
        <p:grpSpPr>
          <a:xfrm>
            <a:off x="12942553" y="4154757"/>
            <a:ext cx="5004988" cy="1977486"/>
            <a:chOff x="0" y="0"/>
            <a:chExt cx="1472031" cy="581604"/>
          </a:xfrm>
        </p:grpSpPr>
        <p:sp>
          <p:nvSpPr>
            <p:cNvPr id="909" name="Google Shape;909;p51"/>
            <p:cNvSpPr/>
            <p:nvPr/>
          </p:nvSpPr>
          <p:spPr>
            <a:xfrm>
              <a:off x="0" y="0"/>
              <a:ext cx="1472031" cy="581604"/>
            </a:xfrm>
            <a:custGeom>
              <a:rect b="b" l="l" r="r" t="t"/>
              <a:pathLst>
                <a:path extrusionOk="0" h="581604" w="1472031">
                  <a:moveTo>
                    <a:pt x="78889" y="0"/>
                  </a:moveTo>
                  <a:lnTo>
                    <a:pt x="1393142" y="0"/>
                  </a:lnTo>
                  <a:cubicBezTo>
                    <a:pt x="1436712" y="0"/>
                    <a:pt x="1472031" y="35320"/>
                    <a:pt x="1472031" y="78889"/>
                  </a:cubicBezTo>
                  <a:lnTo>
                    <a:pt x="1472031" y="502715"/>
                  </a:lnTo>
                  <a:cubicBezTo>
                    <a:pt x="1472031" y="546284"/>
                    <a:pt x="1436712" y="581604"/>
                    <a:pt x="1393142" y="581604"/>
                  </a:cubicBezTo>
                  <a:lnTo>
                    <a:pt x="78889" y="581604"/>
                  </a:lnTo>
                  <a:cubicBezTo>
                    <a:pt x="35320" y="581604"/>
                    <a:pt x="0" y="546284"/>
                    <a:pt x="0" y="502715"/>
                  </a:cubicBezTo>
                  <a:lnTo>
                    <a:pt x="0" y="78889"/>
                  </a:lnTo>
                  <a:cubicBezTo>
                    <a:pt x="0" y="35320"/>
                    <a:pt x="35320" y="0"/>
                    <a:pt x="78889"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txBox="1"/>
            <p:nvPr/>
          </p:nvSpPr>
          <p:spPr>
            <a:xfrm>
              <a:off x="0" y="66675"/>
              <a:ext cx="1472031"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Lost detail, image is blurry</a:t>
              </a:r>
              <a:endParaRPr/>
            </a:p>
          </p:txBody>
        </p:sp>
      </p:grpSp>
      <p:grpSp>
        <p:nvGrpSpPr>
          <p:cNvPr id="911" name="Google Shape;911;p51"/>
          <p:cNvGrpSpPr/>
          <p:nvPr/>
        </p:nvGrpSpPr>
        <p:grpSpPr>
          <a:xfrm>
            <a:off x="12942553" y="6502968"/>
            <a:ext cx="5004988" cy="2062329"/>
            <a:chOff x="0" y="0"/>
            <a:chExt cx="1472031" cy="606557"/>
          </a:xfrm>
        </p:grpSpPr>
        <p:sp>
          <p:nvSpPr>
            <p:cNvPr id="912" name="Google Shape;912;p51"/>
            <p:cNvSpPr/>
            <p:nvPr/>
          </p:nvSpPr>
          <p:spPr>
            <a:xfrm>
              <a:off x="0" y="0"/>
              <a:ext cx="1472031" cy="606557"/>
            </a:xfrm>
            <a:custGeom>
              <a:rect b="b" l="l" r="r" t="t"/>
              <a:pathLst>
                <a:path extrusionOk="0" h="606557" w="1472031">
                  <a:moveTo>
                    <a:pt x="78889" y="0"/>
                  </a:moveTo>
                  <a:lnTo>
                    <a:pt x="1393142" y="0"/>
                  </a:lnTo>
                  <a:cubicBezTo>
                    <a:pt x="1436712" y="0"/>
                    <a:pt x="1472031" y="35320"/>
                    <a:pt x="1472031" y="78889"/>
                  </a:cubicBezTo>
                  <a:lnTo>
                    <a:pt x="1472031" y="527668"/>
                  </a:lnTo>
                  <a:cubicBezTo>
                    <a:pt x="1472031" y="571238"/>
                    <a:pt x="1436712" y="606557"/>
                    <a:pt x="1393142" y="606557"/>
                  </a:cubicBezTo>
                  <a:lnTo>
                    <a:pt x="78889" y="606557"/>
                  </a:lnTo>
                  <a:cubicBezTo>
                    <a:pt x="35320" y="606557"/>
                    <a:pt x="0" y="571238"/>
                    <a:pt x="0" y="527668"/>
                  </a:cubicBezTo>
                  <a:lnTo>
                    <a:pt x="0" y="78889"/>
                  </a:lnTo>
                  <a:cubicBezTo>
                    <a:pt x="0" y="35320"/>
                    <a:pt x="35320" y="0"/>
                    <a:pt x="78889"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txBox="1"/>
            <p:nvPr/>
          </p:nvSpPr>
          <p:spPr>
            <a:xfrm>
              <a:off x="0" y="66675"/>
              <a:ext cx="1472031" cy="53988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No cross color in superimposed text</a:t>
              </a:r>
              <a:endParaRPr/>
            </a:p>
          </p:txBody>
        </p:sp>
      </p:grpSp>
      <p:grpSp>
        <p:nvGrpSpPr>
          <p:cNvPr id="914" name="Google Shape;914;p51"/>
          <p:cNvGrpSpPr/>
          <p:nvPr/>
        </p:nvGrpSpPr>
        <p:grpSpPr>
          <a:xfrm>
            <a:off x="12942553" y="1706745"/>
            <a:ext cx="5004988" cy="2062329"/>
            <a:chOff x="0" y="0"/>
            <a:chExt cx="1472031" cy="606557"/>
          </a:xfrm>
        </p:grpSpPr>
        <p:sp>
          <p:nvSpPr>
            <p:cNvPr id="915" name="Google Shape;915;p51"/>
            <p:cNvSpPr/>
            <p:nvPr/>
          </p:nvSpPr>
          <p:spPr>
            <a:xfrm>
              <a:off x="0" y="0"/>
              <a:ext cx="1472031" cy="606557"/>
            </a:xfrm>
            <a:custGeom>
              <a:rect b="b" l="l" r="r" t="t"/>
              <a:pathLst>
                <a:path extrusionOk="0" h="606557" w="1472031">
                  <a:moveTo>
                    <a:pt x="78889" y="0"/>
                  </a:moveTo>
                  <a:lnTo>
                    <a:pt x="1393142" y="0"/>
                  </a:lnTo>
                  <a:cubicBezTo>
                    <a:pt x="1436712" y="0"/>
                    <a:pt x="1472031" y="35320"/>
                    <a:pt x="1472031" y="78889"/>
                  </a:cubicBezTo>
                  <a:lnTo>
                    <a:pt x="1472031" y="527668"/>
                  </a:lnTo>
                  <a:cubicBezTo>
                    <a:pt x="1472031" y="571238"/>
                    <a:pt x="1436712" y="606557"/>
                    <a:pt x="1393142" y="606557"/>
                  </a:cubicBezTo>
                  <a:lnTo>
                    <a:pt x="78889" y="606557"/>
                  </a:lnTo>
                  <a:cubicBezTo>
                    <a:pt x="35320" y="606557"/>
                    <a:pt x="0" y="571238"/>
                    <a:pt x="0" y="527668"/>
                  </a:cubicBezTo>
                  <a:lnTo>
                    <a:pt x="0" y="78889"/>
                  </a:lnTo>
                  <a:cubicBezTo>
                    <a:pt x="0" y="35320"/>
                    <a:pt x="35320" y="0"/>
                    <a:pt x="78889"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txBox="1"/>
            <p:nvPr/>
          </p:nvSpPr>
          <p:spPr>
            <a:xfrm>
              <a:off x="0" y="66675"/>
              <a:ext cx="1472031" cy="53988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SVHS: S-Video</a:t>
              </a:r>
              <a:endParaRPr/>
            </a:p>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vs</a:t>
              </a:r>
              <a:endParaRPr/>
            </a:p>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VHS: Composite</a:t>
              </a:r>
              <a:endParaRPr/>
            </a:p>
          </p:txBody>
        </p:sp>
      </p:grpSp>
      <p:sp>
        <p:nvSpPr>
          <p:cNvPr id="917" name="Google Shape;917;p51"/>
          <p:cNvSpPr/>
          <p:nvPr/>
        </p:nvSpPr>
        <p:spPr>
          <a:xfrm>
            <a:off x="443618" y="1706745"/>
            <a:ext cx="11012547" cy="8182697"/>
          </a:xfrm>
          <a:custGeom>
            <a:rect b="b" l="l" r="r" t="t"/>
            <a:pathLst>
              <a:path extrusionOk="0" h="8182697" w="11012547">
                <a:moveTo>
                  <a:pt x="0" y="0"/>
                </a:moveTo>
                <a:lnTo>
                  <a:pt x="11012547" y="0"/>
                </a:lnTo>
                <a:lnTo>
                  <a:pt x="11012547" y="8182697"/>
                </a:lnTo>
                <a:lnTo>
                  <a:pt x="0" y="8182697"/>
                </a:lnTo>
                <a:lnTo>
                  <a:pt x="0" y="0"/>
                </a:lnTo>
                <a:close/>
              </a:path>
            </a:pathLst>
          </a:custGeom>
          <a:blipFill rotWithShape="1">
            <a:blip r:embed="rId4">
              <a:alphaModFix/>
            </a:blip>
            <a:stretch>
              <a:fillRect b="0" l="0" r="0" t="0"/>
            </a:stretch>
          </a:blipFill>
          <a:ln>
            <a:noFill/>
          </a:ln>
        </p:spPr>
      </p:sp>
      <p:cxnSp>
        <p:nvCxnSpPr>
          <p:cNvPr id="918" name="Google Shape;918;p51"/>
          <p:cNvCxnSpPr/>
          <p:nvPr/>
        </p:nvCxnSpPr>
        <p:spPr>
          <a:xfrm flipH="1">
            <a:off x="6447219" y="5143500"/>
            <a:ext cx="6495335" cy="2086729"/>
          </a:xfrm>
          <a:prstGeom prst="straightConnector1">
            <a:avLst/>
          </a:prstGeom>
          <a:noFill/>
          <a:ln cap="flat" cmpd="sng" w="142875">
            <a:solidFill>
              <a:srgbClr val="F0FFB2"/>
            </a:solidFill>
            <a:prstDash val="solid"/>
            <a:round/>
            <a:headEnd len="sm" w="sm" type="none"/>
            <a:tailEnd len="med" w="med" type="triangle"/>
          </a:ln>
        </p:spPr>
      </p:cxnSp>
      <p:cxnSp>
        <p:nvCxnSpPr>
          <p:cNvPr id="919" name="Google Shape;919;p51"/>
          <p:cNvCxnSpPr/>
          <p:nvPr/>
        </p:nvCxnSpPr>
        <p:spPr>
          <a:xfrm flipH="1">
            <a:off x="7920520" y="7534132"/>
            <a:ext cx="5022033" cy="1451062"/>
          </a:xfrm>
          <a:prstGeom prst="straightConnector1">
            <a:avLst/>
          </a:prstGeom>
          <a:noFill/>
          <a:ln cap="flat" cmpd="sng" w="142875">
            <a:solidFill>
              <a:srgbClr val="F0FFB2"/>
            </a:solidFill>
            <a:prstDash val="solid"/>
            <a:round/>
            <a:headEnd len="sm" w="sm" type="none"/>
            <a:tailEnd len="med" w="med" type="triangle"/>
          </a:ln>
        </p:spPr>
      </p:cxnSp>
      <p:sp>
        <p:nvSpPr>
          <p:cNvPr id="920" name="Google Shape;920;p51"/>
          <p:cNvSpPr txBox="1"/>
          <p:nvPr/>
        </p:nvSpPr>
        <p:spPr>
          <a:xfrm>
            <a:off x="395993" y="541155"/>
            <a:ext cx="15049055" cy="1165590"/>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8925" u="none" cap="none" strike="noStrike">
                <a:solidFill>
                  <a:srgbClr val="291B25"/>
                </a:solidFill>
                <a:latin typeface="Rubik"/>
                <a:ea typeface="Rubik"/>
                <a:cs typeface="Rubik"/>
                <a:sym typeface="Rubik"/>
              </a:rPr>
              <a:t>RESULTS: CONTENT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153" name="Shape 153"/>
        <p:cNvGrpSpPr/>
        <p:nvPr/>
      </p:nvGrpSpPr>
      <p:grpSpPr>
        <a:xfrm>
          <a:off x="0" y="0"/>
          <a:ext cx="0" cy="0"/>
          <a:chOff x="0" y="0"/>
          <a:chExt cx="0" cy="0"/>
        </a:xfrm>
      </p:grpSpPr>
      <p:sp>
        <p:nvSpPr>
          <p:cNvPr id="154" name="Google Shape;154;p16"/>
          <p:cNvSpPr/>
          <p:nvPr/>
        </p:nvSpPr>
        <p:spPr>
          <a:xfrm rot="5400000">
            <a:off x="3938722" y="-3938722"/>
            <a:ext cx="10840371" cy="18717815"/>
          </a:xfrm>
          <a:custGeom>
            <a:rect b="b" l="l" r="r" t="t"/>
            <a:pathLst>
              <a:path extrusionOk="0" h="18717815" w="10840371">
                <a:moveTo>
                  <a:pt x="0" y="0"/>
                </a:moveTo>
                <a:lnTo>
                  <a:pt x="10840371" y="0"/>
                </a:lnTo>
                <a:lnTo>
                  <a:pt x="10840371" y="18717815"/>
                </a:lnTo>
                <a:lnTo>
                  <a:pt x="0" y="18717815"/>
                </a:lnTo>
                <a:lnTo>
                  <a:pt x="0" y="0"/>
                </a:lnTo>
                <a:close/>
              </a:path>
            </a:pathLst>
          </a:custGeom>
          <a:blipFill rotWithShape="1">
            <a:blip r:embed="rId3">
              <a:alphaModFix/>
            </a:blip>
            <a:stretch>
              <a:fillRect b="0" l="0" r="-70151" t="0"/>
            </a:stretch>
          </a:blipFill>
          <a:ln>
            <a:noFill/>
          </a:ln>
        </p:spPr>
      </p:sp>
      <p:grpSp>
        <p:nvGrpSpPr>
          <p:cNvPr id="155" name="Google Shape;155;p16"/>
          <p:cNvGrpSpPr/>
          <p:nvPr/>
        </p:nvGrpSpPr>
        <p:grpSpPr>
          <a:xfrm>
            <a:off x="2238485" y="-258469"/>
            <a:ext cx="9330907" cy="3980075"/>
            <a:chOff x="0" y="0"/>
            <a:chExt cx="12441209" cy="5306767"/>
          </a:xfrm>
        </p:grpSpPr>
        <p:sp>
          <p:nvSpPr>
            <p:cNvPr id="156" name="Google Shape;156;p16"/>
            <p:cNvSpPr/>
            <p:nvPr/>
          </p:nvSpPr>
          <p:spPr>
            <a:xfrm rot="-360633">
              <a:off x="179563" y="621397"/>
              <a:ext cx="12082084" cy="4063974"/>
            </a:xfrm>
            <a:custGeom>
              <a:rect b="b" l="l" r="r" t="t"/>
              <a:pathLst>
                <a:path extrusionOk="0" h="4063974" w="12082084">
                  <a:moveTo>
                    <a:pt x="0" y="0"/>
                  </a:moveTo>
                  <a:lnTo>
                    <a:pt x="12082084" y="0"/>
                  </a:lnTo>
                  <a:lnTo>
                    <a:pt x="12082084" y="4063973"/>
                  </a:lnTo>
                  <a:lnTo>
                    <a:pt x="0" y="4063973"/>
                  </a:lnTo>
                  <a:lnTo>
                    <a:pt x="0" y="0"/>
                  </a:lnTo>
                  <a:close/>
                </a:path>
              </a:pathLst>
            </a:custGeom>
            <a:blipFill rotWithShape="1">
              <a:blip r:embed="rId4">
                <a:alphaModFix/>
              </a:blip>
              <a:stretch>
                <a:fillRect b="0" l="0" r="0" t="0"/>
              </a:stretch>
            </a:blipFill>
            <a:ln>
              <a:noFill/>
            </a:ln>
          </p:spPr>
        </p:sp>
        <p:sp>
          <p:nvSpPr>
            <p:cNvPr id="157" name="Google Shape;157;p16"/>
            <p:cNvSpPr txBox="1"/>
            <p:nvPr/>
          </p:nvSpPr>
          <p:spPr>
            <a:xfrm rot="-328965">
              <a:off x="104478" y="1370146"/>
              <a:ext cx="12255497" cy="2263824"/>
            </a:xfrm>
            <a:prstGeom prst="rect">
              <a:avLst/>
            </a:prstGeom>
            <a:noFill/>
            <a:ln>
              <a:noFill/>
            </a:ln>
          </p:spPr>
          <p:txBody>
            <a:bodyPr anchorCtr="0" anchor="t" bIns="0" lIns="0" spcFirstLastPara="1" rIns="0" wrap="square" tIns="0">
              <a:spAutoFit/>
            </a:bodyPr>
            <a:lstStyle/>
            <a:p>
              <a:pPr indent="0" lvl="0" marL="0" marR="0" rtl="0" algn="ctr">
                <a:lnSpc>
                  <a:spcPct val="96993"/>
                </a:lnSpc>
                <a:spcBef>
                  <a:spcPts val="0"/>
                </a:spcBef>
                <a:spcAft>
                  <a:spcPts val="0"/>
                </a:spcAft>
                <a:buNone/>
              </a:pPr>
              <a:r>
                <a:rPr b="0" i="0" lang="en-US" sz="12474" u="none" cap="none" strike="noStrike">
                  <a:solidFill>
                    <a:srgbClr val="291B25"/>
                  </a:solidFill>
                  <a:latin typeface="Play"/>
                  <a:ea typeface="Play"/>
                  <a:cs typeface="Play"/>
                  <a:sym typeface="Play"/>
                </a:rPr>
                <a:t> PART 1</a:t>
              </a:r>
              <a:endParaRPr/>
            </a:p>
          </p:txBody>
        </p:sp>
      </p:grpSp>
      <p:sp>
        <p:nvSpPr>
          <p:cNvPr id="158" name="Google Shape;158;p16"/>
          <p:cNvSpPr txBox="1"/>
          <p:nvPr/>
        </p:nvSpPr>
        <p:spPr>
          <a:xfrm>
            <a:off x="2238485" y="5098541"/>
            <a:ext cx="15933637" cy="2045639"/>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5575" u="none" cap="none" strike="noStrike">
                <a:solidFill>
                  <a:srgbClr val="291B25"/>
                </a:solidFill>
                <a:latin typeface="Rubik"/>
                <a:ea typeface="Rubik"/>
                <a:cs typeface="Rubik"/>
                <a:sym typeface="Rubik"/>
              </a:rPr>
              <a:t>DEFINITIONS </a:t>
            </a:r>
            <a:endParaRPr/>
          </a:p>
        </p:txBody>
      </p:sp>
      <p:sp>
        <p:nvSpPr>
          <p:cNvPr id="159" name="Google Shape;159;p16"/>
          <p:cNvSpPr txBox="1"/>
          <p:nvPr/>
        </p:nvSpPr>
        <p:spPr>
          <a:xfrm>
            <a:off x="1851756" y="8007002"/>
            <a:ext cx="15933637" cy="1251298"/>
          </a:xfrm>
          <a:prstGeom prst="rect">
            <a:avLst/>
          </a:prstGeom>
          <a:noFill/>
          <a:ln>
            <a:noFill/>
          </a:ln>
        </p:spPr>
        <p:txBody>
          <a:bodyPr anchorCtr="0" anchor="t" bIns="0" lIns="0" spcFirstLastPara="1" rIns="0" wrap="square" tIns="0">
            <a:spAutoFit/>
          </a:bodyPr>
          <a:lstStyle/>
          <a:p>
            <a:pPr indent="0" lvl="0" marL="0" marR="0" rtl="0" algn="ctr">
              <a:lnSpc>
                <a:spcPct val="96992"/>
              </a:lnSpc>
              <a:spcBef>
                <a:spcPts val="0"/>
              </a:spcBef>
              <a:spcAft>
                <a:spcPts val="0"/>
              </a:spcAft>
              <a:buNone/>
            </a:pPr>
            <a:r>
              <a:rPr b="1" i="0" lang="en-US" sz="9577" u="none" cap="none" strike="noStrike">
                <a:solidFill>
                  <a:srgbClr val="291B25"/>
                </a:solidFill>
                <a:latin typeface="Rubik"/>
                <a:ea typeface="Rubik"/>
                <a:cs typeface="Rubik"/>
                <a:sym typeface="Rubik"/>
              </a:rPr>
              <a:t> (WHAT IS THIS STUFF?)</a:t>
            </a:r>
            <a:endParaRPr/>
          </a:p>
        </p:txBody>
      </p:sp>
      <p:sp>
        <p:nvSpPr>
          <p:cNvPr id="160" name="Google Shape;160;p16"/>
          <p:cNvSpPr/>
          <p:nvPr/>
        </p:nvSpPr>
        <p:spPr>
          <a:xfrm rot="-1433756">
            <a:off x="14758450" y="1356895"/>
            <a:ext cx="1952660" cy="2057400"/>
          </a:xfrm>
          <a:custGeom>
            <a:rect b="b" l="l" r="r" t="t"/>
            <a:pathLst>
              <a:path extrusionOk="0" h="2057400" w="1952660">
                <a:moveTo>
                  <a:pt x="0" y="0"/>
                </a:moveTo>
                <a:lnTo>
                  <a:pt x="1952660" y="0"/>
                </a:lnTo>
                <a:lnTo>
                  <a:pt x="1952660" y="2057400"/>
                </a:lnTo>
                <a:lnTo>
                  <a:pt x="0" y="2057400"/>
                </a:lnTo>
                <a:lnTo>
                  <a:pt x="0" y="0"/>
                </a:lnTo>
                <a:close/>
              </a:path>
            </a:pathLst>
          </a:custGeom>
          <a:blipFill rotWithShape="1">
            <a:blip r:embed="rId5">
              <a:alphaModFix/>
            </a:blip>
            <a:stretch>
              <a:fillRect b="0" l="0" r="0" t="0"/>
            </a:stretch>
          </a:blipFill>
          <a:ln>
            <a:noFill/>
          </a:ln>
        </p:spPr>
      </p:sp>
      <p:sp>
        <p:nvSpPr>
          <p:cNvPr id="161" name="Google Shape;161;p16"/>
          <p:cNvSpPr/>
          <p:nvPr/>
        </p:nvSpPr>
        <p:spPr>
          <a:xfrm rot="-1433756">
            <a:off x="13813311" y="240115"/>
            <a:ext cx="1641518" cy="1729568"/>
          </a:xfrm>
          <a:custGeom>
            <a:rect b="b" l="l" r="r" t="t"/>
            <a:pathLst>
              <a:path extrusionOk="0" h="1729568" w="1641518">
                <a:moveTo>
                  <a:pt x="0" y="0"/>
                </a:moveTo>
                <a:lnTo>
                  <a:pt x="1641518" y="0"/>
                </a:lnTo>
                <a:lnTo>
                  <a:pt x="1641518" y="1729569"/>
                </a:lnTo>
                <a:lnTo>
                  <a:pt x="0" y="1729569"/>
                </a:lnTo>
                <a:lnTo>
                  <a:pt x="0" y="0"/>
                </a:lnTo>
                <a:close/>
              </a:path>
            </a:pathLst>
          </a:custGeom>
          <a:blipFill rotWithShape="1">
            <a:blip r:embed="rId6">
              <a:alphaModFix/>
            </a:blip>
            <a:stretch>
              <a:fillRect b="0" l="0" r="0" t="0"/>
            </a:stretch>
          </a:blipFill>
          <a:ln>
            <a:noFill/>
          </a:ln>
        </p:spPr>
      </p:sp>
      <p:sp>
        <p:nvSpPr>
          <p:cNvPr id="162" name="Google Shape;162;p16"/>
          <p:cNvSpPr/>
          <p:nvPr/>
        </p:nvSpPr>
        <p:spPr>
          <a:xfrm rot="-1433756">
            <a:off x="13023779" y="1451252"/>
            <a:ext cx="1474461" cy="1553551"/>
          </a:xfrm>
          <a:custGeom>
            <a:rect b="b" l="l" r="r" t="t"/>
            <a:pathLst>
              <a:path extrusionOk="0" h="1553551" w="1474461">
                <a:moveTo>
                  <a:pt x="0" y="0"/>
                </a:moveTo>
                <a:lnTo>
                  <a:pt x="1474461" y="0"/>
                </a:lnTo>
                <a:lnTo>
                  <a:pt x="1474461" y="1553550"/>
                </a:lnTo>
                <a:lnTo>
                  <a:pt x="0" y="1553550"/>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928" name="Shape 928"/>
        <p:cNvGrpSpPr/>
        <p:nvPr/>
      </p:nvGrpSpPr>
      <p:grpSpPr>
        <a:xfrm>
          <a:off x="0" y="0"/>
          <a:ext cx="0" cy="0"/>
          <a:chOff x="0" y="0"/>
          <a:chExt cx="0" cy="0"/>
        </a:xfrm>
      </p:grpSpPr>
      <p:sp>
        <p:nvSpPr>
          <p:cNvPr id="929" name="Google Shape;929;p52"/>
          <p:cNvSpPr/>
          <p:nvPr/>
        </p:nvSpPr>
        <p:spPr>
          <a:xfrm>
            <a:off x="15445047" y="-176036"/>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sp>
        <p:nvSpPr>
          <p:cNvPr id="930" name="Google Shape;930;p52"/>
          <p:cNvSpPr txBox="1"/>
          <p:nvPr/>
        </p:nvSpPr>
        <p:spPr>
          <a:xfrm>
            <a:off x="355010" y="451844"/>
            <a:ext cx="13523379" cy="1408654"/>
          </a:xfrm>
          <a:prstGeom prst="rect">
            <a:avLst/>
          </a:prstGeom>
          <a:noFill/>
          <a:ln>
            <a:noFill/>
          </a:ln>
        </p:spPr>
        <p:txBody>
          <a:bodyPr anchorCtr="0" anchor="t" bIns="0" lIns="0" spcFirstLastPara="1" rIns="0" wrap="square" tIns="0">
            <a:spAutoFit/>
          </a:bodyPr>
          <a:lstStyle/>
          <a:p>
            <a:pPr indent="0" lvl="0" marL="0" marR="0" rtl="0" algn="l">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RESULTS: DATA</a:t>
            </a:r>
            <a:endParaRPr/>
          </a:p>
        </p:txBody>
      </p:sp>
      <p:graphicFrame>
        <p:nvGraphicFramePr>
          <p:cNvPr id="931" name="Google Shape;931;p52"/>
          <p:cNvGraphicFramePr/>
          <p:nvPr/>
        </p:nvGraphicFramePr>
        <p:xfrm>
          <a:off x="0" y="1860499"/>
          <a:ext cx="3000000" cy="3000000"/>
        </p:xfrm>
        <a:graphic>
          <a:graphicData uri="http://schemas.openxmlformats.org/drawingml/2006/table">
            <a:tbl>
              <a:tblPr>
                <a:noFill/>
                <a:tableStyleId>{0D3C5A86-81CA-404B-8186-81DD84D5FDB7}</a:tableStyleId>
              </a:tblPr>
              <a:tblGrid>
                <a:gridCol w="4364675"/>
                <a:gridCol w="1582900"/>
                <a:gridCol w="1582900"/>
                <a:gridCol w="1582900"/>
                <a:gridCol w="1582900"/>
                <a:gridCol w="1582900"/>
                <a:gridCol w="1582900"/>
                <a:gridCol w="1582900"/>
              </a:tblGrid>
              <a:tr h="948425">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Rubik"/>
                          <a:ea typeface="Rubik"/>
                          <a:cs typeface="Rubik"/>
                          <a:sym typeface="Rubik"/>
                        </a:rPr>
                        <a:t>RECORDING</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SDI</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SVHS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SVHS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SVHS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948425">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Rubik"/>
                          <a:ea typeface="Rubik"/>
                          <a:cs typeface="Rubik"/>
                          <a:sym typeface="Rubik"/>
                        </a:rPr>
                        <a:t>PLAYBACK</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N/A</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SHVS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SVHS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SVHS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SVHS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Rubik"/>
                          <a:ea typeface="Rubik"/>
                          <a:cs typeface="Rubik"/>
                          <a:sym typeface="Rubik"/>
                        </a:rPr>
                        <a:t>VHS</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948425">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Rubik"/>
                          <a:ea typeface="Rubik"/>
                          <a:cs typeface="Rubik"/>
                          <a:sym typeface="Rubik"/>
                        </a:rPr>
                        <a:t>TRANSMISSION</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Rubik"/>
                          <a:ea typeface="Rubik"/>
                          <a:cs typeface="Rubik"/>
                          <a:sym typeface="Rubik"/>
                        </a:rPr>
                        <a:t>SDI</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Rubik"/>
                          <a:ea typeface="Rubik"/>
                          <a:cs typeface="Rubik"/>
                          <a:sym typeface="Rubik"/>
                        </a:rPr>
                        <a:t>Comp</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Rubik"/>
                          <a:ea typeface="Rubik"/>
                          <a:cs typeface="Rubik"/>
                          <a:sym typeface="Rubik"/>
                        </a:rPr>
                        <a:t>S-Video</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Rubik"/>
                          <a:ea typeface="Rubik"/>
                          <a:cs typeface="Rubik"/>
                          <a:sym typeface="Rubik"/>
                        </a:rPr>
                        <a:t>Comp</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Rubik"/>
                          <a:ea typeface="Rubik"/>
                          <a:cs typeface="Rubik"/>
                          <a:sym typeface="Rubik"/>
                        </a:rPr>
                        <a:t>S-Video</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Rubik"/>
                          <a:ea typeface="Rubik"/>
                          <a:cs typeface="Rubik"/>
                          <a:sym typeface="Rubik"/>
                        </a:rPr>
                        <a:t>Comp</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8"/>
                        </a:lnSpc>
                        <a:spcBef>
                          <a:spcPts val="0"/>
                        </a:spcBef>
                        <a:spcAft>
                          <a:spcPts val="0"/>
                        </a:spcAft>
                        <a:buNone/>
                      </a:pPr>
                      <a:r>
                        <a:rPr b="1" lang="en-US" sz="2199" u="none" cap="none" strike="noStrike">
                          <a:solidFill>
                            <a:srgbClr val="000000"/>
                          </a:solidFill>
                          <a:latin typeface="Rubik"/>
                          <a:ea typeface="Rubik"/>
                          <a:cs typeface="Rubik"/>
                          <a:sym typeface="Rubik"/>
                        </a:rPr>
                        <a:t>Comp</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948425">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Rubik"/>
                          <a:ea typeface="Rubik"/>
                          <a:cs typeface="Rubik"/>
                          <a:sym typeface="Rubik"/>
                        </a:rPr>
                        <a:t>MULTIBURST SAT MAX</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2</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146</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80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60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68</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105</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76.7</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848675">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Rubik"/>
                          <a:ea typeface="Rubik"/>
                          <a:cs typeface="Rubik"/>
                          <a:sym typeface="Rubik"/>
                        </a:rPr>
                        <a:t>ZONEPLATE SAT MAX</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2</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445</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102</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156</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82</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328</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237</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948425">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Rubik"/>
                          <a:ea typeface="Rubik"/>
                          <a:cs typeface="Rubik"/>
                          <a:sym typeface="Rubik"/>
                        </a:rPr>
                        <a:t>CONTENT SAT MAX</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314</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308</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304</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310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316</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293</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290</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948425">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Rubik"/>
                          <a:ea typeface="Rubik"/>
                          <a:cs typeface="Rubik"/>
                          <a:sym typeface="Rubik"/>
                        </a:rPr>
                        <a:t>MB PACKET SIZE</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9969</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480234</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427413</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356887</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335185</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468598</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403388</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948425">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Rubik"/>
                          <a:ea typeface="Rubik"/>
                          <a:cs typeface="Rubik"/>
                          <a:sym typeface="Rubik"/>
                        </a:rPr>
                        <a:t>ZP PACKET SIZE</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426591</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641312</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533859</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428285</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378757</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555583</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473971</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r h="938875">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Rubik"/>
                          <a:ea typeface="Rubik"/>
                          <a:cs typeface="Rubik"/>
                          <a:sym typeface="Rubik"/>
                        </a:rPr>
                        <a:t>CONTENT PKT SIZE</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FFFFF"/>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392853</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CD8DA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352949</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334004</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337335</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328166</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419224</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EDECE6"/>
                    </a:solidFill>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Rubik"/>
                          <a:ea typeface="Rubik"/>
                          <a:cs typeface="Rubik"/>
                          <a:sym typeface="Rubik"/>
                        </a:rPr>
                        <a:t>363676</a:t>
                      </a:r>
                      <a:endParaRPr sz="1100" u="none" cap="none" strike="noStrike"/>
                    </a:p>
                  </a:txBody>
                  <a:tcPr marT="190500" marB="190500" marR="190500" marL="190500" anchor="ctr">
                    <a:lnL cap="flat" cmpd="sng" w="9525">
                      <a:solidFill>
                        <a:srgbClr val="8C0E9F"/>
                      </a:solidFill>
                      <a:prstDash val="solid"/>
                      <a:round/>
                      <a:headEnd len="sm" w="sm" type="none"/>
                      <a:tailEnd len="sm" w="sm" type="none"/>
                    </a:lnL>
                    <a:lnR cap="flat" cmpd="sng" w="9525">
                      <a:solidFill>
                        <a:srgbClr val="8C0E9F"/>
                      </a:solidFill>
                      <a:prstDash val="solid"/>
                      <a:round/>
                      <a:headEnd len="sm" w="sm" type="none"/>
                      <a:tailEnd len="sm" w="sm" type="none"/>
                    </a:lnR>
                    <a:lnT cap="flat" cmpd="sng" w="9525">
                      <a:solidFill>
                        <a:srgbClr val="8C0E9F"/>
                      </a:solidFill>
                      <a:prstDash val="solid"/>
                      <a:round/>
                      <a:headEnd len="sm" w="sm" type="none"/>
                      <a:tailEnd len="sm" w="sm" type="none"/>
                    </a:lnT>
                    <a:lnB cap="flat" cmpd="sng" w="9525">
                      <a:solidFill>
                        <a:srgbClr val="8C0E9F"/>
                      </a:solidFill>
                      <a:prstDash val="solid"/>
                      <a:round/>
                      <a:headEnd len="sm" w="sm" type="none"/>
                      <a:tailEnd len="sm" w="sm" type="none"/>
                    </a:lnB>
                    <a:solidFill>
                      <a:srgbClr val="F3E7ED"/>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939" name="Shape 939"/>
        <p:cNvGrpSpPr/>
        <p:nvPr/>
      </p:nvGrpSpPr>
      <p:grpSpPr>
        <a:xfrm>
          <a:off x="0" y="0"/>
          <a:ext cx="0" cy="0"/>
          <a:chOff x="0" y="0"/>
          <a:chExt cx="0" cy="0"/>
        </a:xfrm>
      </p:grpSpPr>
      <p:sp>
        <p:nvSpPr>
          <p:cNvPr id="940" name="Google Shape;940;p53"/>
          <p:cNvSpPr/>
          <p:nvPr/>
        </p:nvSpPr>
        <p:spPr>
          <a:xfrm>
            <a:off x="95250" y="2408212"/>
            <a:ext cx="8680704" cy="6096000"/>
          </a:xfrm>
          <a:custGeom>
            <a:rect b="b" l="l" r="r" t="t"/>
            <a:pathLst>
              <a:path extrusionOk="0" h="6096000" w="8680704">
                <a:moveTo>
                  <a:pt x="0" y="0"/>
                </a:moveTo>
                <a:lnTo>
                  <a:pt x="8680704" y="0"/>
                </a:lnTo>
                <a:lnTo>
                  <a:pt x="8680704" y="6096000"/>
                </a:lnTo>
                <a:lnTo>
                  <a:pt x="0" y="6096000"/>
                </a:lnTo>
                <a:lnTo>
                  <a:pt x="0" y="0"/>
                </a:lnTo>
                <a:close/>
              </a:path>
            </a:pathLst>
          </a:custGeom>
          <a:blipFill rotWithShape="1">
            <a:blip r:embed="rId3">
              <a:alphaModFix/>
            </a:blip>
            <a:stretch>
              <a:fillRect b="0" l="0" r="0" t="0"/>
            </a:stretch>
          </a:blipFill>
          <a:ln>
            <a:noFill/>
          </a:ln>
        </p:spPr>
      </p:sp>
      <p:sp>
        <p:nvSpPr>
          <p:cNvPr id="941" name="Google Shape;941;p53"/>
          <p:cNvSpPr/>
          <p:nvPr/>
        </p:nvSpPr>
        <p:spPr>
          <a:xfrm rot="5400000">
            <a:off x="3762584" y="4880777"/>
            <a:ext cx="2946687" cy="10662355"/>
          </a:xfrm>
          <a:custGeom>
            <a:rect b="b" l="l" r="r" t="t"/>
            <a:pathLst>
              <a:path extrusionOk="0" h="10662355" w="2946687">
                <a:moveTo>
                  <a:pt x="0" y="0"/>
                </a:moveTo>
                <a:lnTo>
                  <a:pt x="2946687" y="0"/>
                </a:lnTo>
                <a:lnTo>
                  <a:pt x="2946687" y="10662355"/>
                </a:lnTo>
                <a:lnTo>
                  <a:pt x="0" y="10662355"/>
                </a:lnTo>
                <a:lnTo>
                  <a:pt x="0" y="0"/>
                </a:lnTo>
                <a:close/>
              </a:path>
            </a:pathLst>
          </a:custGeom>
          <a:blipFill rotWithShape="1">
            <a:blip r:embed="rId4">
              <a:alphaModFix/>
            </a:blip>
            <a:stretch>
              <a:fillRect b="0" l="0" r="0" t="0"/>
            </a:stretch>
          </a:blipFill>
          <a:ln>
            <a:noFill/>
          </a:ln>
        </p:spPr>
      </p:sp>
      <p:sp>
        <p:nvSpPr>
          <p:cNvPr id="942" name="Google Shape;942;p53"/>
          <p:cNvSpPr/>
          <p:nvPr/>
        </p:nvSpPr>
        <p:spPr>
          <a:xfrm rot="5400000">
            <a:off x="14375196" y="4880777"/>
            <a:ext cx="2946687" cy="10662355"/>
          </a:xfrm>
          <a:custGeom>
            <a:rect b="b" l="l" r="r" t="t"/>
            <a:pathLst>
              <a:path extrusionOk="0" h="10662355" w="2946687">
                <a:moveTo>
                  <a:pt x="0" y="0"/>
                </a:moveTo>
                <a:lnTo>
                  <a:pt x="2946687" y="0"/>
                </a:lnTo>
                <a:lnTo>
                  <a:pt x="2946687" y="10662355"/>
                </a:lnTo>
                <a:lnTo>
                  <a:pt x="0" y="10662355"/>
                </a:lnTo>
                <a:lnTo>
                  <a:pt x="0" y="0"/>
                </a:lnTo>
                <a:close/>
              </a:path>
            </a:pathLst>
          </a:custGeom>
          <a:blipFill rotWithShape="1">
            <a:blip r:embed="rId4">
              <a:alphaModFix/>
            </a:blip>
            <a:stretch>
              <a:fillRect b="0" l="0" r="0" t="0"/>
            </a:stretch>
          </a:blipFill>
          <a:ln>
            <a:noFill/>
          </a:ln>
        </p:spPr>
      </p:sp>
      <p:grpSp>
        <p:nvGrpSpPr>
          <p:cNvPr id="943" name="Google Shape;943;p53"/>
          <p:cNvGrpSpPr/>
          <p:nvPr/>
        </p:nvGrpSpPr>
        <p:grpSpPr>
          <a:xfrm>
            <a:off x="95250" y="3886318"/>
            <a:ext cx="8680704" cy="1247657"/>
            <a:chOff x="0" y="0"/>
            <a:chExt cx="2286276" cy="328601"/>
          </a:xfrm>
        </p:grpSpPr>
        <p:sp>
          <p:nvSpPr>
            <p:cNvPr id="944" name="Google Shape;944;p53"/>
            <p:cNvSpPr/>
            <p:nvPr/>
          </p:nvSpPr>
          <p:spPr>
            <a:xfrm>
              <a:off x="0" y="0"/>
              <a:ext cx="2286276" cy="328601"/>
            </a:xfrm>
            <a:custGeom>
              <a:rect b="b" l="l" r="r" t="t"/>
              <a:pathLst>
                <a:path extrusionOk="0" h="328601" w="2286276">
                  <a:moveTo>
                    <a:pt x="0" y="0"/>
                  </a:moveTo>
                  <a:lnTo>
                    <a:pt x="2286276" y="0"/>
                  </a:lnTo>
                  <a:lnTo>
                    <a:pt x="2286276" y="328601"/>
                  </a:lnTo>
                  <a:lnTo>
                    <a:pt x="0" y="328601"/>
                  </a:lnTo>
                  <a:close/>
                </a:path>
              </a:pathLst>
            </a:custGeom>
            <a:solidFill>
              <a:srgbClr val="FF6A3A">
                <a:alpha val="14901"/>
              </a:srgbClr>
            </a:solidFill>
            <a:ln>
              <a:noFill/>
            </a:ln>
          </p:spPr>
        </p:sp>
        <p:sp>
          <p:nvSpPr>
            <p:cNvPr id="945" name="Google Shape;945;p53"/>
            <p:cNvSpPr txBox="1"/>
            <p:nvPr/>
          </p:nvSpPr>
          <p:spPr>
            <a:xfrm>
              <a:off x="0" y="28575"/>
              <a:ext cx="2286276" cy="300026"/>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46" name="Google Shape;946;p53"/>
          <p:cNvSpPr/>
          <p:nvPr/>
        </p:nvSpPr>
        <p:spPr>
          <a:xfrm>
            <a:off x="9048750" y="2408212"/>
            <a:ext cx="9144000" cy="6096000"/>
          </a:xfrm>
          <a:custGeom>
            <a:rect b="b" l="l" r="r" t="t"/>
            <a:pathLst>
              <a:path extrusionOk="0" h="6096000" w="9144000">
                <a:moveTo>
                  <a:pt x="0" y="0"/>
                </a:moveTo>
                <a:lnTo>
                  <a:pt x="9144000" y="0"/>
                </a:lnTo>
                <a:lnTo>
                  <a:pt x="9144000" y="6096000"/>
                </a:lnTo>
                <a:lnTo>
                  <a:pt x="0" y="6096000"/>
                </a:lnTo>
                <a:lnTo>
                  <a:pt x="0" y="0"/>
                </a:lnTo>
                <a:close/>
              </a:path>
            </a:pathLst>
          </a:custGeom>
          <a:blipFill rotWithShape="1">
            <a:blip r:embed="rId5">
              <a:alphaModFix/>
            </a:blip>
            <a:stretch>
              <a:fillRect b="0" l="0" r="0" t="0"/>
            </a:stretch>
          </a:blipFill>
          <a:ln>
            <a:noFill/>
          </a:ln>
        </p:spPr>
      </p:sp>
      <p:grpSp>
        <p:nvGrpSpPr>
          <p:cNvPr id="947" name="Google Shape;947;p53"/>
          <p:cNvGrpSpPr/>
          <p:nvPr/>
        </p:nvGrpSpPr>
        <p:grpSpPr>
          <a:xfrm>
            <a:off x="9048750" y="3886318"/>
            <a:ext cx="9144000" cy="1247657"/>
            <a:chOff x="0" y="0"/>
            <a:chExt cx="2408296" cy="328601"/>
          </a:xfrm>
        </p:grpSpPr>
        <p:sp>
          <p:nvSpPr>
            <p:cNvPr id="948" name="Google Shape;948;p53"/>
            <p:cNvSpPr/>
            <p:nvPr/>
          </p:nvSpPr>
          <p:spPr>
            <a:xfrm>
              <a:off x="0" y="0"/>
              <a:ext cx="2408296" cy="328601"/>
            </a:xfrm>
            <a:custGeom>
              <a:rect b="b" l="l" r="r" t="t"/>
              <a:pathLst>
                <a:path extrusionOk="0" h="328601" w="2408296">
                  <a:moveTo>
                    <a:pt x="0" y="0"/>
                  </a:moveTo>
                  <a:lnTo>
                    <a:pt x="2408296" y="0"/>
                  </a:lnTo>
                  <a:lnTo>
                    <a:pt x="2408296" y="328601"/>
                  </a:lnTo>
                  <a:lnTo>
                    <a:pt x="0" y="328601"/>
                  </a:lnTo>
                  <a:close/>
                </a:path>
              </a:pathLst>
            </a:custGeom>
            <a:solidFill>
              <a:srgbClr val="FF6A3A">
                <a:alpha val="14901"/>
              </a:srgbClr>
            </a:solidFill>
            <a:ln>
              <a:noFill/>
            </a:ln>
          </p:spPr>
        </p:sp>
        <p:sp>
          <p:nvSpPr>
            <p:cNvPr id="949" name="Google Shape;949;p53"/>
            <p:cNvSpPr txBox="1"/>
            <p:nvPr/>
          </p:nvSpPr>
          <p:spPr>
            <a:xfrm>
              <a:off x="0" y="28575"/>
              <a:ext cx="2408296" cy="300026"/>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0" name="Google Shape;950;p53"/>
          <p:cNvGrpSpPr/>
          <p:nvPr/>
        </p:nvGrpSpPr>
        <p:grpSpPr>
          <a:xfrm>
            <a:off x="95250" y="3186128"/>
            <a:ext cx="8680704" cy="700190"/>
            <a:chOff x="0" y="0"/>
            <a:chExt cx="2286276" cy="184412"/>
          </a:xfrm>
        </p:grpSpPr>
        <p:sp>
          <p:nvSpPr>
            <p:cNvPr id="951" name="Google Shape;951;p53"/>
            <p:cNvSpPr/>
            <p:nvPr/>
          </p:nvSpPr>
          <p:spPr>
            <a:xfrm>
              <a:off x="0" y="0"/>
              <a:ext cx="2286276" cy="184412"/>
            </a:xfrm>
            <a:custGeom>
              <a:rect b="b" l="l" r="r" t="t"/>
              <a:pathLst>
                <a:path extrusionOk="0" h="184412" w="2286276">
                  <a:moveTo>
                    <a:pt x="0" y="0"/>
                  </a:moveTo>
                  <a:lnTo>
                    <a:pt x="2286276" y="0"/>
                  </a:lnTo>
                  <a:lnTo>
                    <a:pt x="2286276" y="184412"/>
                  </a:lnTo>
                  <a:lnTo>
                    <a:pt x="0" y="184412"/>
                  </a:lnTo>
                  <a:close/>
                </a:path>
              </a:pathLst>
            </a:custGeom>
            <a:solidFill>
              <a:srgbClr val="2D8BBA">
                <a:alpha val="14901"/>
              </a:srgbClr>
            </a:solidFill>
            <a:ln>
              <a:noFill/>
            </a:ln>
          </p:spPr>
        </p:sp>
        <p:sp>
          <p:nvSpPr>
            <p:cNvPr id="952" name="Google Shape;952;p53"/>
            <p:cNvSpPr txBox="1"/>
            <p:nvPr/>
          </p:nvSpPr>
          <p:spPr>
            <a:xfrm>
              <a:off x="0" y="28575"/>
              <a:ext cx="2286276" cy="155837"/>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3" name="Google Shape;953;p53"/>
          <p:cNvGrpSpPr/>
          <p:nvPr/>
        </p:nvGrpSpPr>
        <p:grpSpPr>
          <a:xfrm>
            <a:off x="9048750" y="3186128"/>
            <a:ext cx="9144000" cy="700190"/>
            <a:chOff x="0" y="0"/>
            <a:chExt cx="2408296" cy="184412"/>
          </a:xfrm>
        </p:grpSpPr>
        <p:sp>
          <p:nvSpPr>
            <p:cNvPr id="954" name="Google Shape;954;p53"/>
            <p:cNvSpPr/>
            <p:nvPr/>
          </p:nvSpPr>
          <p:spPr>
            <a:xfrm>
              <a:off x="0" y="0"/>
              <a:ext cx="2408296" cy="184412"/>
            </a:xfrm>
            <a:custGeom>
              <a:rect b="b" l="l" r="r" t="t"/>
              <a:pathLst>
                <a:path extrusionOk="0" h="184412" w="2408296">
                  <a:moveTo>
                    <a:pt x="0" y="0"/>
                  </a:moveTo>
                  <a:lnTo>
                    <a:pt x="2408296" y="0"/>
                  </a:lnTo>
                  <a:lnTo>
                    <a:pt x="2408296" y="184412"/>
                  </a:lnTo>
                  <a:lnTo>
                    <a:pt x="0" y="184412"/>
                  </a:lnTo>
                  <a:close/>
                </a:path>
              </a:pathLst>
            </a:custGeom>
            <a:solidFill>
              <a:srgbClr val="2D8BBA">
                <a:alpha val="14901"/>
              </a:srgbClr>
            </a:solidFill>
            <a:ln>
              <a:noFill/>
            </a:ln>
          </p:spPr>
        </p:sp>
        <p:sp>
          <p:nvSpPr>
            <p:cNvPr id="955" name="Google Shape;955;p53"/>
            <p:cNvSpPr txBox="1"/>
            <p:nvPr/>
          </p:nvSpPr>
          <p:spPr>
            <a:xfrm>
              <a:off x="0" y="28575"/>
              <a:ext cx="2408296" cy="155837"/>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6" name="Google Shape;956;p53"/>
          <p:cNvGrpSpPr/>
          <p:nvPr/>
        </p:nvGrpSpPr>
        <p:grpSpPr>
          <a:xfrm>
            <a:off x="95250" y="5143500"/>
            <a:ext cx="8680704" cy="1233707"/>
            <a:chOff x="0" y="0"/>
            <a:chExt cx="2286276" cy="324927"/>
          </a:xfrm>
        </p:grpSpPr>
        <p:sp>
          <p:nvSpPr>
            <p:cNvPr id="957" name="Google Shape;957;p53"/>
            <p:cNvSpPr/>
            <p:nvPr/>
          </p:nvSpPr>
          <p:spPr>
            <a:xfrm>
              <a:off x="0" y="0"/>
              <a:ext cx="2286276" cy="324927"/>
            </a:xfrm>
            <a:custGeom>
              <a:rect b="b" l="l" r="r" t="t"/>
              <a:pathLst>
                <a:path extrusionOk="0" h="324927" w="2286276">
                  <a:moveTo>
                    <a:pt x="0" y="0"/>
                  </a:moveTo>
                  <a:lnTo>
                    <a:pt x="2286276" y="0"/>
                  </a:lnTo>
                  <a:lnTo>
                    <a:pt x="2286276" y="324927"/>
                  </a:lnTo>
                  <a:lnTo>
                    <a:pt x="0" y="324927"/>
                  </a:lnTo>
                  <a:close/>
                </a:path>
              </a:pathLst>
            </a:custGeom>
            <a:solidFill>
              <a:srgbClr val="FFCE6D">
                <a:alpha val="14901"/>
              </a:srgbClr>
            </a:solidFill>
            <a:ln>
              <a:noFill/>
            </a:ln>
          </p:spPr>
        </p:sp>
        <p:sp>
          <p:nvSpPr>
            <p:cNvPr id="958" name="Google Shape;958;p53"/>
            <p:cNvSpPr txBox="1"/>
            <p:nvPr/>
          </p:nvSpPr>
          <p:spPr>
            <a:xfrm>
              <a:off x="0" y="28575"/>
              <a:ext cx="228627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9" name="Google Shape;959;p53"/>
          <p:cNvGrpSpPr/>
          <p:nvPr/>
        </p:nvGrpSpPr>
        <p:grpSpPr>
          <a:xfrm>
            <a:off x="9048750" y="5143500"/>
            <a:ext cx="9144000" cy="1233707"/>
            <a:chOff x="0" y="0"/>
            <a:chExt cx="2408296" cy="324927"/>
          </a:xfrm>
        </p:grpSpPr>
        <p:sp>
          <p:nvSpPr>
            <p:cNvPr id="960" name="Google Shape;960;p53"/>
            <p:cNvSpPr/>
            <p:nvPr/>
          </p:nvSpPr>
          <p:spPr>
            <a:xfrm>
              <a:off x="0" y="0"/>
              <a:ext cx="2408296" cy="324927"/>
            </a:xfrm>
            <a:custGeom>
              <a:rect b="b" l="l" r="r" t="t"/>
              <a:pathLst>
                <a:path extrusionOk="0" h="324927" w="2408296">
                  <a:moveTo>
                    <a:pt x="0" y="0"/>
                  </a:moveTo>
                  <a:lnTo>
                    <a:pt x="2408296" y="0"/>
                  </a:lnTo>
                  <a:lnTo>
                    <a:pt x="2408296" y="324927"/>
                  </a:lnTo>
                  <a:lnTo>
                    <a:pt x="0" y="324927"/>
                  </a:lnTo>
                  <a:close/>
                </a:path>
              </a:pathLst>
            </a:custGeom>
            <a:solidFill>
              <a:srgbClr val="FFCE6D">
                <a:alpha val="14901"/>
              </a:srgbClr>
            </a:solidFill>
            <a:ln>
              <a:noFill/>
            </a:ln>
          </p:spPr>
        </p:sp>
        <p:sp>
          <p:nvSpPr>
            <p:cNvPr id="961" name="Google Shape;961;p53"/>
            <p:cNvSpPr txBox="1"/>
            <p:nvPr/>
          </p:nvSpPr>
          <p:spPr>
            <a:xfrm>
              <a:off x="0" y="28575"/>
              <a:ext cx="240829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2" name="Google Shape;962;p53"/>
          <p:cNvGrpSpPr/>
          <p:nvPr/>
        </p:nvGrpSpPr>
        <p:grpSpPr>
          <a:xfrm>
            <a:off x="95250" y="6331045"/>
            <a:ext cx="8680704" cy="1233707"/>
            <a:chOff x="0" y="0"/>
            <a:chExt cx="2286276" cy="324927"/>
          </a:xfrm>
        </p:grpSpPr>
        <p:sp>
          <p:nvSpPr>
            <p:cNvPr id="963" name="Google Shape;963;p53"/>
            <p:cNvSpPr/>
            <p:nvPr/>
          </p:nvSpPr>
          <p:spPr>
            <a:xfrm>
              <a:off x="0" y="0"/>
              <a:ext cx="2286276" cy="324927"/>
            </a:xfrm>
            <a:custGeom>
              <a:rect b="b" l="l" r="r" t="t"/>
              <a:pathLst>
                <a:path extrusionOk="0" h="324927" w="2286276">
                  <a:moveTo>
                    <a:pt x="0" y="0"/>
                  </a:moveTo>
                  <a:lnTo>
                    <a:pt x="2286276" y="0"/>
                  </a:lnTo>
                  <a:lnTo>
                    <a:pt x="2286276" y="324927"/>
                  </a:lnTo>
                  <a:lnTo>
                    <a:pt x="0" y="324927"/>
                  </a:lnTo>
                  <a:close/>
                </a:path>
              </a:pathLst>
            </a:custGeom>
            <a:solidFill>
              <a:srgbClr val="4539A2">
                <a:alpha val="14901"/>
              </a:srgbClr>
            </a:solidFill>
            <a:ln>
              <a:noFill/>
            </a:ln>
          </p:spPr>
        </p:sp>
        <p:sp>
          <p:nvSpPr>
            <p:cNvPr id="964" name="Google Shape;964;p53"/>
            <p:cNvSpPr txBox="1"/>
            <p:nvPr/>
          </p:nvSpPr>
          <p:spPr>
            <a:xfrm>
              <a:off x="0" y="28575"/>
              <a:ext cx="228627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5" name="Google Shape;965;p53"/>
          <p:cNvGrpSpPr/>
          <p:nvPr/>
        </p:nvGrpSpPr>
        <p:grpSpPr>
          <a:xfrm>
            <a:off x="9048750" y="6331045"/>
            <a:ext cx="9144000" cy="1233707"/>
            <a:chOff x="0" y="0"/>
            <a:chExt cx="2408296" cy="324927"/>
          </a:xfrm>
        </p:grpSpPr>
        <p:sp>
          <p:nvSpPr>
            <p:cNvPr id="966" name="Google Shape;966;p53"/>
            <p:cNvSpPr/>
            <p:nvPr/>
          </p:nvSpPr>
          <p:spPr>
            <a:xfrm>
              <a:off x="0" y="0"/>
              <a:ext cx="2408296" cy="324927"/>
            </a:xfrm>
            <a:custGeom>
              <a:rect b="b" l="l" r="r" t="t"/>
              <a:pathLst>
                <a:path extrusionOk="0" h="324927" w="2408296">
                  <a:moveTo>
                    <a:pt x="0" y="0"/>
                  </a:moveTo>
                  <a:lnTo>
                    <a:pt x="2408296" y="0"/>
                  </a:lnTo>
                  <a:lnTo>
                    <a:pt x="2408296" y="324927"/>
                  </a:lnTo>
                  <a:lnTo>
                    <a:pt x="0" y="324927"/>
                  </a:lnTo>
                  <a:close/>
                </a:path>
              </a:pathLst>
            </a:custGeom>
            <a:solidFill>
              <a:srgbClr val="4539A2">
                <a:alpha val="14901"/>
              </a:srgbClr>
            </a:solidFill>
            <a:ln>
              <a:noFill/>
            </a:ln>
          </p:spPr>
        </p:sp>
        <p:sp>
          <p:nvSpPr>
            <p:cNvPr id="967" name="Google Shape;967;p53"/>
            <p:cNvSpPr txBox="1"/>
            <p:nvPr/>
          </p:nvSpPr>
          <p:spPr>
            <a:xfrm>
              <a:off x="0" y="28575"/>
              <a:ext cx="240829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68" name="Google Shape;968;p53"/>
          <p:cNvSpPr txBox="1"/>
          <p:nvPr/>
        </p:nvSpPr>
        <p:spPr>
          <a:xfrm>
            <a:off x="2382311" y="765159"/>
            <a:ext cx="13523379" cy="1408654"/>
          </a:xfrm>
          <a:prstGeom prst="rect">
            <a:avLst/>
          </a:prstGeom>
          <a:noFill/>
          <a:ln>
            <a:noFill/>
          </a:ln>
        </p:spPr>
        <p:txBody>
          <a:bodyPr anchorCtr="0" anchor="t" bIns="0" lIns="0" spcFirstLastPara="1" rIns="0" wrap="square" tIns="0">
            <a:spAutoFit/>
          </a:bodyPr>
          <a:lstStyle/>
          <a:p>
            <a:pPr indent="0" lvl="0" marL="0" marR="0" rtl="0" algn="ctr">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RESULTS: DATA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976" name="Shape 976"/>
        <p:cNvGrpSpPr/>
        <p:nvPr/>
      </p:nvGrpSpPr>
      <p:grpSpPr>
        <a:xfrm>
          <a:off x="0" y="0"/>
          <a:ext cx="0" cy="0"/>
          <a:chOff x="0" y="0"/>
          <a:chExt cx="0" cy="0"/>
        </a:xfrm>
      </p:grpSpPr>
      <p:sp>
        <p:nvSpPr>
          <p:cNvPr id="977" name="Google Shape;977;p54"/>
          <p:cNvSpPr/>
          <p:nvPr/>
        </p:nvSpPr>
        <p:spPr>
          <a:xfrm>
            <a:off x="95250" y="2433551"/>
            <a:ext cx="10824951" cy="7601792"/>
          </a:xfrm>
          <a:custGeom>
            <a:rect b="b" l="l" r="r" t="t"/>
            <a:pathLst>
              <a:path extrusionOk="0" h="7601792" w="10824951">
                <a:moveTo>
                  <a:pt x="0" y="0"/>
                </a:moveTo>
                <a:lnTo>
                  <a:pt x="10824951" y="0"/>
                </a:lnTo>
                <a:lnTo>
                  <a:pt x="10824951" y="7601792"/>
                </a:lnTo>
                <a:lnTo>
                  <a:pt x="0" y="7601792"/>
                </a:lnTo>
                <a:lnTo>
                  <a:pt x="0" y="0"/>
                </a:lnTo>
                <a:close/>
              </a:path>
            </a:pathLst>
          </a:custGeom>
          <a:blipFill rotWithShape="1">
            <a:blip r:embed="rId3">
              <a:alphaModFix/>
            </a:blip>
            <a:stretch>
              <a:fillRect b="0" l="0" r="0" t="0"/>
            </a:stretch>
          </a:blipFill>
          <a:ln>
            <a:noFill/>
          </a:ln>
        </p:spPr>
      </p:sp>
      <p:grpSp>
        <p:nvGrpSpPr>
          <p:cNvPr id="978" name="Google Shape;978;p54"/>
          <p:cNvGrpSpPr/>
          <p:nvPr/>
        </p:nvGrpSpPr>
        <p:grpSpPr>
          <a:xfrm>
            <a:off x="95250" y="4250656"/>
            <a:ext cx="10824951" cy="1555845"/>
            <a:chOff x="0" y="0"/>
            <a:chExt cx="2286276" cy="328601"/>
          </a:xfrm>
        </p:grpSpPr>
        <p:sp>
          <p:nvSpPr>
            <p:cNvPr id="979" name="Google Shape;979;p54"/>
            <p:cNvSpPr/>
            <p:nvPr/>
          </p:nvSpPr>
          <p:spPr>
            <a:xfrm>
              <a:off x="0" y="0"/>
              <a:ext cx="2286276" cy="328601"/>
            </a:xfrm>
            <a:custGeom>
              <a:rect b="b" l="l" r="r" t="t"/>
              <a:pathLst>
                <a:path extrusionOk="0" h="328601" w="2286276">
                  <a:moveTo>
                    <a:pt x="0" y="0"/>
                  </a:moveTo>
                  <a:lnTo>
                    <a:pt x="2286276" y="0"/>
                  </a:lnTo>
                  <a:lnTo>
                    <a:pt x="2286276" y="328601"/>
                  </a:lnTo>
                  <a:lnTo>
                    <a:pt x="0" y="328601"/>
                  </a:lnTo>
                  <a:close/>
                </a:path>
              </a:pathLst>
            </a:custGeom>
            <a:solidFill>
              <a:srgbClr val="FF6A3A">
                <a:alpha val="14901"/>
              </a:srgbClr>
            </a:solidFill>
            <a:ln>
              <a:noFill/>
            </a:ln>
          </p:spPr>
        </p:sp>
        <p:sp>
          <p:nvSpPr>
            <p:cNvPr id="980" name="Google Shape;980;p54"/>
            <p:cNvSpPr txBox="1"/>
            <p:nvPr/>
          </p:nvSpPr>
          <p:spPr>
            <a:xfrm>
              <a:off x="0" y="28575"/>
              <a:ext cx="2286276" cy="300026"/>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1" name="Google Shape;981;p54"/>
          <p:cNvGrpSpPr/>
          <p:nvPr/>
        </p:nvGrpSpPr>
        <p:grpSpPr>
          <a:xfrm>
            <a:off x="95250" y="3377510"/>
            <a:ext cx="10824951" cy="873146"/>
            <a:chOff x="0" y="0"/>
            <a:chExt cx="2286276" cy="184412"/>
          </a:xfrm>
        </p:grpSpPr>
        <p:sp>
          <p:nvSpPr>
            <p:cNvPr id="982" name="Google Shape;982;p54"/>
            <p:cNvSpPr/>
            <p:nvPr/>
          </p:nvSpPr>
          <p:spPr>
            <a:xfrm>
              <a:off x="0" y="0"/>
              <a:ext cx="2286276" cy="184412"/>
            </a:xfrm>
            <a:custGeom>
              <a:rect b="b" l="l" r="r" t="t"/>
              <a:pathLst>
                <a:path extrusionOk="0" h="184412" w="2286276">
                  <a:moveTo>
                    <a:pt x="0" y="0"/>
                  </a:moveTo>
                  <a:lnTo>
                    <a:pt x="2286276" y="0"/>
                  </a:lnTo>
                  <a:lnTo>
                    <a:pt x="2286276" y="184412"/>
                  </a:lnTo>
                  <a:lnTo>
                    <a:pt x="0" y="184412"/>
                  </a:lnTo>
                  <a:close/>
                </a:path>
              </a:pathLst>
            </a:custGeom>
            <a:solidFill>
              <a:srgbClr val="2D8BBA">
                <a:alpha val="14901"/>
              </a:srgbClr>
            </a:solidFill>
            <a:ln>
              <a:noFill/>
            </a:ln>
          </p:spPr>
        </p:sp>
        <p:sp>
          <p:nvSpPr>
            <p:cNvPr id="983" name="Google Shape;983;p54"/>
            <p:cNvSpPr txBox="1"/>
            <p:nvPr/>
          </p:nvSpPr>
          <p:spPr>
            <a:xfrm>
              <a:off x="0" y="28575"/>
              <a:ext cx="2286276" cy="155837"/>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4" name="Google Shape;984;p54"/>
          <p:cNvGrpSpPr/>
          <p:nvPr/>
        </p:nvGrpSpPr>
        <p:grpSpPr>
          <a:xfrm>
            <a:off x="95250" y="5818378"/>
            <a:ext cx="10824951" cy="1538448"/>
            <a:chOff x="0" y="0"/>
            <a:chExt cx="2286276" cy="324927"/>
          </a:xfrm>
        </p:grpSpPr>
        <p:sp>
          <p:nvSpPr>
            <p:cNvPr id="985" name="Google Shape;985;p54"/>
            <p:cNvSpPr/>
            <p:nvPr/>
          </p:nvSpPr>
          <p:spPr>
            <a:xfrm>
              <a:off x="0" y="0"/>
              <a:ext cx="2286276" cy="324927"/>
            </a:xfrm>
            <a:custGeom>
              <a:rect b="b" l="l" r="r" t="t"/>
              <a:pathLst>
                <a:path extrusionOk="0" h="324927" w="2286276">
                  <a:moveTo>
                    <a:pt x="0" y="0"/>
                  </a:moveTo>
                  <a:lnTo>
                    <a:pt x="2286276" y="0"/>
                  </a:lnTo>
                  <a:lnTo>
                    <a:pt x="2286276" y="324927"/>
                  </a:lnTo>
                  <a:lnTo>
                    <a:pt x="0" y="324927"/>
                  </a:lnTo>
                  <a:close/>
                </a:path>
              </a:pathLst>
            </a:custGeom>
            <a:solidFill>
              <a:srgbClr val="FFCE6D">
                <a:alpha val="14901"/>
              </a:srgbClr>
            </a:solidFill>
            <a:ln>
              <a:noFill/>
            </a:ln>
          </p:spPr>
        </p:sp>
        <p:sp>
          <p:nvSpPr>
            <p:cNvPr id="986" name="Google Shape;986;p54"/>
            <p:cNvSpPr txBox="1"/>
            <p:nvPr/>
          </p:nvSpPr>
          <p:spPr>
            <a:xfrm>
              <a:off x="0" y="28575"/>
              <a:ext cx="228627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7" name="Google Shape;987;p54"/>
          <p:cNvGrpSpPr/>
          <p:nvPr/>
        </p:nvGrpSpPr>
        <p:grpSpPr>
          <a:xfrm>
            <a:off x="95250" y="7299263"/>
            <a:ext cx="10824951" cy="1538448"/>
            <a:chOff x="0" y="0"/>
            <a:chExt cx="2286276" cy="324927"/>
          </a:xfrm>
        </p:grpSpPr>
        <p:sp>
          <p:nvSpPr>
            <p:cNvPr id="988" name="Google Shape;988;p54"/>
            <p:cNvSpPr/>
            <p:nvPr/>
          </p:nvSpPr>
          <p:spPr>
            <a:xfrm>
              <a:off x="0" y="0"/>
              <a:ext cx="2286276" cy="324927"/>
            </a:xfrm>
            <a:custGeom>
              <a:rect b="b" l="l" r="r" t="t"/>
              <a:pathLst>
                <a:path extrusionOk="0" h="324927" w="2286276">
                  <a:moveTo>
                    <a:pt x="0" y="0"/>
                  </a:moveTo>
                  <a:lnTo>
                    <a:pt x="2286276" y="0"/>
                  </a:lnTo>
                  <a:lnTo>
                    <a:pt x="2286276" y="324927"/>
                  </a:lnTo>
                  <a:lnTo>
                    <a:pt x="0" y="324927"/>
                  </a:lnTo>
                  <a:close/>
                </a:path>
              </a:pathLst>
            </a:custGeom>
            <a:solidFill>
              <a:srgbClr val="4539A2">
                <a:alpha val="14901"/>
              </a:srgbClr>
            </a:solidFill>
            <a:ln>
              <a:noFill/>
            </a:ln>
          </p:spPr>
        </p:sp>
        <p:sp>
          <p:nvSpPr>
            <p:cNvPr id="989" name="Google Shape;989;p54"/>
            <p:cNvSpPr txBox="1"/>
            <p:nvPr/>
          </p:nvSpPr>
          <p:spPr>
            <a:xfrm>
              <a:off x="0" y="28575"/>
              <a:ext cx="228627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0" name="Google Shape;990;p54"/>
          <p:cNvSpPr txBox="1"/>
          <p:nvPr/>
        </p:nvSpPr>
        <p:spPr>
          <a:xfrm>
            <a:off x="2382311" y="765159"/>
            <a:ext cx="13523379" cy="1408654"/>
          </a:xfrm>
          <a:prstGeom prst="rect">
            <a:avLst/>
          </a:prstGeom>
          <a:noFill/>
          <a:ln>
            <a:noFill/>
          </a:ln>
        </p:spPr>
        <p:txBody>
          <a:bodyPr anchorCtr="0" anchor="t" bIns="0" lIns="0" spcFirstLastPara="1" rIns="0" wrap="square" tIns="0">
            <a:spAutoFit/>
          </a:bodyPr>
          <a:lstStyle/>
          <a:p>
            <a:pPr indent="0" lvl="0" marL="0" marR="0" rtl="0" algn="ctr">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RESULTS: DATA</a:t>
            </a:r>
            <a:endParaRPr/>
          </a:p>
        </p:txBody>
      </p:sp>
      <p:grpSp>
        <p:nvGrpSpPr>
          <p:cNvPr id="991" name="Google Shape;991;p54"/>
          <p:cNvGrpSpPr/>
          <p:nvPr/>
        </p:nvGrpSpPr>
        <p:grpSpPr>
          <a:xfrm>
            <a:off x="11174523" y="3186128"/>
            <a:ext cx="6511852" cy="2062329"/>
            <a:chOff x="0" y="0"/>
            <a:chExt cx="1915219" cy="606557"/>
          </a:xfrm>
        </p:grpSpPr>
        <p:sp>
          <p:nvSpPr>
            <p:cNvPr id="992" name="Google Shape;992;p54"/>
            <p:cNvSpPr/>
            <p:nvPr/>
          </p:nvSpPr>
          <p:spPr>
            <a:xfrm>
              <a:off x="0" y="0"/>
              <a:ext cx="1915219" cy="606557"/>
            </a:xfrm>
            <a:custGeom>
              <a:rect b="b" l="l" r="r" t="t"/>
              <a:pathLst>
                <a:path extrusionOk="0" h="606557" w="1915219">
                  <a:moveTo>
                    <a:pt x="60634" y="0"/>
                  </a:moveTo>
                  <a:lnTo>
                    <a:pt x="1854586" y="0"/>
                  </a:lnTo>
                  <a:cubicBezTo>
                    <a:pt x="1870667" y="0"/>
                    <a:pt x="1886089" y="6388"/>
                    <a:pt x="1897460" y="17759"/>
                  </a:cubicBezTo>
                  <a:cubicBezTo>
                    <a:pt x="1908831" y="29130"/>
                    <a:pt x="1915219" y="44553"/>
                    <a:pt x="1915219" y="60634"/>
                  </a:cubicBezTo>
                  <a:lnTo>
                    <a:pt x="1915219" y="545924"/>
                  </a:lnTo>
                  <a:cubicBezTo>
                    <a:pt x="1915219" y="562005"/>
                    <a:pt x="1908831" y="577427"/>
                    <a:pt x="1897460" y="588798"/>
                  </a:cubicBezTo>
                  <a:cubicBezTo>
                    <a:pt x="1886089" y="600169"/>
                    <a:pt x="1870667" y="606557"/>
                    <a:pt x="1854586" y="606557"/>
                  </a:cubicBezTo>
                  <a:lnTo>
                    <a:pt x="60634" y="606557"/>
                  </a:lnTo>
                  <a:cubicBezTo>
                    <a:pt x="44553" y="606557"/>
                    <a:pt x="29130" y="600169"/>
                    <a:pt x="17759" y="588798"/>
                  </a:cubicBezTo>
                  <a:cubicBezTo>
                    <a:pt x="6388" y="577427"/>
                    <a:pt x="0" y="562005"/>
                    <a:pt x="0" y="545924"/>
                  </a:cubicBezTo>
                  <a:lnTo>
                    <a:pt x="0" y="60634"/>
                  </a:lnTo>
                  <a:cubicBezTo>
                    <a:pt x="0" y="44553"/>
                    <a:pt x="6388" y="29130"/>
                    <a:pt x="17759" y="17759"/>
                  </a:cubicBezTo>
                  <a:cubicBezTo>
                    <a:pt x="29130" y="6388"/>
                    <a:pt x="44553" y="0"/>
                    <a:pt x="60634"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4"/>
            <p:cNvSpPr txBox="1"/>
            <p:nvPr/>
          </p:nvSpPr>
          <p:spPr>
            <a:xfrm>
              <a:off x="0" y="66675"/>
              <a:ext cx="1915219" cy="53988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S-Video significantly </a:t>
              </a:r>
              <a:r>
                <a:rPr b="1" i="0" lang="en-US" sz="4400" u="none" cap="none" strike="noStrike">
                  <a:solidFill>
                    <a:srgbClr val="000000"/>
                  </a:solidFill>
                  <a:latin typeface="Rubik"/>
                  <a:ea typeface="Rubik"/>
                  <a:cs typeface="Rubik"/>
                  <a:sym typeface="Rubik"/>
                </a:rPr>
                <a:t>reduces cross-color</a:t>
              </a:r>
              <a:r>
                <a:rPr b="0" i="0" lang="en-US" sz="4400" u="none" cap="none" strike="noStrike">
                  <a:solidFill>
                    <a:srgbClr val="000000"/>
                  </a:solidFill>
                  <a:latin typeface="Rubik"/>
                  <a:ea typeface="Rubik"/>
                  <a:cs typeface="Rubik"/>
                  <a:sym typeface="Rubik"/>
                </a:rPr>
                <a:t> errors for SVHS tapes</a:t>
              </a:r>
              <a:endParaRPr/>
            </a:p>
          </p:txBody>
        </p:sp>
      </p:grpSp>
      <p:cxnSp>
        <p:nvCxnSpPr>
          <p:cNvPr id="994" name="Google Shape;994;p54"/>
          <p:cNvCxnSpPr/>
          <p:nvPr/>
        </p:nvCxnSpPr>
        <p:spPr>
          <a:xfrm flipH="1">
            <a:off x="3924595" y="4197130"/>
            <a:ext cx="7175383" cy="1201874"/>
          </a:xfrm>
          <a:prstGeom prst="straightConnector1">
            <a:avLst/>
          </a:prstGeom>
          <a:noFill/>
          <a:ln cap="flat" cmpd="sng" w="57150">
            <a:solidFill>
              <a:srgbClr val="000000"/>
            </a:solidFill>
            <a:prstDash val="solid"/>
            <a:round/>
            <a:headEnd len="sm" w="sm" type="none"/>
            <a:tailEnd len="med" w="med" type="triangle"/>
          </a:ln>
        </p:spPr>
      </p:cxnSp>
      <p:cxnSp>
        <p:nvCxnSpPr>
          <p:cNvPr id="995" name="Google Shape;995;p54"/>
          <p:cNvCxnSpPr/>
          <p:nvPr/>
        </p:nvCxnSpPr>
        <p:spPr>
          <a:xfrm flipH="1">
            <a:off x="10346094" y="4197130"/>
            <a:ext cx="753885" cy="392780"/>
          </a:xfrm>
          <a:prstGeom prst="straightConnector1">
            <a:avLst/>
          </a:prstGeom>
          <a:noFill/>
          <a:ln cap="flat" cmpd="sng" w="57150">
            <a:solidFill>
              <a:srgbClr val="000000"/>
            </a:solidFill>
            <a:prstDash val="solid"/>
            <a:round/>
            <a:headEnd len="sm" w="sm" type="none"/>
            <a:tailEnd len="med" w="med" type="triangle"/>
          </a:ln>
        </p:spPr>
      </p:cxnSp>
      <p:cxnSp>
        <p:nvCxnSpPr>
          <p:cNvPr id="996" name="Google Shape;996;p54"/>
          <p:cNvCxnSpPr/>
          <p:nvPr/>
        </p:nvCxnSpPr>
        <p:spPr>
          <a:xfrm flipH="1">
            <a:off x="4969833" y="5224127"/>
            <a:ext cx="6374957" cy="988954"/>
          </a:xfrm>
          <a:prstGeom prst="straightConnector1">
            <a:avLst/>
          </a:prstGeom>
          <a:noFill/>
          <a:ln cap="flat" cmpd="sng" w="57150">
            <a:solidFill>
              <a:srgbClr val="8C0E9F"/>
            </a:solidFill>
            <a:prstDash val="solid"/>
            <a:round/>
            <a:headEnd len="sm" w="sm" type="none"/>
            <a:tailEnd len="med" w="med" type="triangle"/>
          </a:ln>
        </p:spPr>
      </p:cxnSp>
      <p:cxnSp>
        <p:nvCxnSpPr>
          <p:cNvPr id="997" name="Google Shape;997;p54"/>
          <p:cNvCxnSpPr/>
          <p:nvPr/>
        </p:nvCxnSpPr>
        <p:spPr>
          <a:xfrm flipH="1">
            <a:off x="3478483" y="5267323"/>
            <a:ext cx="7822808" cy="1680576"/>
          </a:xfrm>
          <a:prstGeom prst="straightConnector1">
            <a:avLst/>
          </a:prstGeom>
          <a:noFill/>
          <a:ln cap="flat" cmpd="sng" w="57150">
            <a:solidFill>
              <a:srgbClr val="8C0E9F"/>
            </a:solidFill>
            <a:prstDash val="solid"/>
            <a:round/>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1005" name="Shape 1005"/>
        <p:cNvGrpSpPr/>
        <p:nvPr/>
      </p:nvGrpSpPr>
      <p:grpSpPr>
        <a:xfrm>
          <a:off x="0" y="0"/>
          <a:ext cx="0" cy="0"/>
          <a:chOff x="0" y="0"/>
          <a:chExt cx="0" cy="0"/>
        </a:xfrm>
      </p:grpSpPr>
      <p:sp>
        <p:nvSpPr>
          <p:cNvPr id="1006" name="Google Shape;1006;p55"/>
          <p:cNvSpPr/>
          <p:nvPr/>
        </p:nvSpPr>
        <p:spPr>
          <a:xfrm>
            <a:off x="95250" y="2417737"/>
            <a:ext cx="10847598" cy="7617695"/>
          </a:xfrm>
          <a:custGeom>
            <a:rect b="b" l="l" r="r" t="t"/>
            <a:pathLst>
              <a:path extrusionOk="0" h="7617695" w="10847598">
                <a:moveTo>
                  <a:pt x="0" y="0"/>
                </a:moveTo>
                <a:lnTo>
                  <a:pt x="10847598" y="0"/>
                </a:lnTo>
                <a:lnTo>
                  <a:pt x="10847598" y="7617696"/>
                </a:lnTo>
                <a:lnTo>
                  <a:pt x="0" y="7617696"/>
                </a:lnTo>
                <a:lnTo>
                  <a:pt x="0" y="0"/>
                </a:lnTo>
                <a:close/>
              </a:path>
            </a:pathLst>
          </a:custGeom>
          <a:blipFill rotWithShape="1">
            <a:blip r:embed="rId3">
              <a:alphaModFix/>
            </a:blip>
            <a:stretch>
              <a:fillRect b="0" l="0" r="0" t="0"/>
            </a:stretch>
          </a:blipFill>
          <a:ln>
            <a:noFill/>
          </a:ln>
        </p:spPr>
      </p:sp>
      <p:grpSp>
        <p:nvGrpSpPr>
          <p:cNvPr id="1007" name="Google Shape;1007;p55"/>
          <p:cNvGrpSpPr/>
          <p:nvPr/>
        </p:nvGrpSpPr>
        <p:grpSpPr>
          <a:xfrm>
            <a:off x="95250" y="4264811"/>
            <a:ext cx="10847598" cy="1559099"/>
            <a:chOff x="0" y="0"/>
            <a:chExt cx="2286276" cy="328601"/>
          </a:xfrm>
        </p:grpSpPr>
        <p:sp>
          <p:nvSpPr>
            <p:cNvPr id="1008" name="Google Shape;1008;p55"/>
            <p:cNvSpPr/>
            <p:nvPr/>
          </p:nvSpPr>
          <p:spPr>
            <a:xfrm>
              <a:off x="0" y="0"/>
              <a:ext cx="2286276" cy="328601"/>
            </a:xfrm>
            <a:custGeom>
              <a:rect b="b" l="l" r="r" t="t"/>
              <a:pathLst>
                <a:path extrusionOk="0" h="328601" w="2286276">
                  <a:moveTo>
                    <a:pt x="0" y="0"/>
                  </a:moveTo>
                  <a:lnTo>
                    <a:pt x="2286276" y="0"/>
                  </a:lnTo>
                  <a:lnTo>
                    <a:pt x="2286276" y="328601"/>
                  </a:lnTo>
                  <a:lnTo>
                    <a:pt x="0" y="328601"/>
                  </a:lnTo>
                  <a:close/>
                </a:path>
              </a:pathLst>
            </a:custGeom>
            <a:solidFill>
              <a:srgbClr val="FF6A3A">
                <a:alpha val="14901"/>
              </a:srgbClr>
            </a:solidFill>
            <a:ln>
              <a:noFill/>
            </a:ln>
          </p:spPr>
        </p:sp>
        <p:sp>
          <p:nvSpPr>
            <p:cNvPr id="1009" name="Google Shape;1009;p55"/>
            <p:cNvSpPr txBox="1"/>
            <p:nvPr/>
          </p:nvSpPr>
          <p:spPr>
            <a:xfrm>
              <a:off x="0" y="28575"/>
              <a:ext cx="2286276" cy="300026"/>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0" name="Google Shape;1010;p55"/>
          <p:cNvGrpSpPr/>
          <p:nvPr/>
        </p:nvGrpSpPr>
        <p:grpSpPr>
          <a:xfrm>
            <a:off x="95250" y="3389838"/>
            <a:ext cx="10847598" cy="874972"/>
            <a:chOff x="0" y="0"/>
            <a:chExt cx="2286276" cy="184412"/>
          </a:xfrm>
        </p:grpSpPr>
        <p:sp>
          <p:nvSpPr>
            <p:cNvPr id="1011" name="Google Shape;1011;p55"/>
            <p:cNvSpPr/>
            <p:nvPr/>
          </p:nvSpPr>
          <p:spPr>
            <a:xfrm>
              <a:off x="0" y="0"/>
              <a:ext cx="2286276" cy="184412"/>
            </a:xfrm>
            <a:custGeom>
              <a:rect b="b" l="l" r="r" t="t"/>
              <a:pathLst>
                <a:path extrusionOk="0" h="184412" w="2286276">
                  <a:moveTo>
                    <a:pt x="0" y="0"/>
                  </a:moveTo>
                  <a:lnTo>
                    <a:pt x="2286276" y="0"/>
                  </a:lnTo>
                  <a:lnTo>
                    <a:pt x="2286276" y="184412"/>
                  </a:lnTo>
                  <a:lnTo>
                    <a:pt x="0" y="184412"/>
                  </a:lnTo>
                  <a:close/>
                </a:path>
              </a:pathLst>
            </a:custGeom>
            <a:solidFill>
              <a:srgbClr val="2D8BBA">
                <a:alpha val="14901"/>
              </a:srgbClr>
            </a:solidFill>
            <a:ln>
              <a:noFill/>
            </a:ln>
          </p:spPr>
        </p:sp>
        <p:sp>
          <p:nvSpPr>
            <p:cNvPr id="1012" name="Google Shape;1012;p55"/>
            <p:cNvSpPr txBox="1"/>
            <p:nvPr/>
          </p:nvSpPr>
          <p:spPr>
            <a:xfrm>
              <a:off x="0" y="28575"/>
              <a:ext cx="2286276" cy="155837"/>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3" name="Google Shape;1013;p55"/>
          <p:cNvGrpSpPr/>
          <p:nvPr/>
        </p:nvGrpSpPr>
        <p:grpSpPr>
          <a:xfrm>
            <a:off x="95250" y="5835813"/>
            <a:ext cx="10847598" cy="1541667"/>
            <a:chOff x="0" y="0"/>
            <a:chExt cx="2286276" cy="324927"/>
          </a:xfrm>
        </p:grpSpPr>
        <p:sp>
          <p:nvSpPr>
            <p:cNvPr id="1014" name="Google Shape;1014;p55"/>
            <p:cNvSpPr/>
            <p:nvPr/>
          </p:nvSpPr>
          <p:spPr>
            <a:xfrm>
              <a:off x="0" y="0"/>
              <a:ext cx="2286276" cy="324927"/>
            </a:xfrm>
            <a:custGeom>
              <a:rect b="b" l="l" r="r" t="t"/>
              <a:pathLst>
                <a:path extrusionOk="0" h="324927" w="2286276">
                  <a:moveTo>
                    <a:pt x="0" y="0"/>
                  </a:moveTo>
                  <a:lnTo>
                    <a:pt x="2286276" y="0"/>
                  </a:lnTo>
                  <a:lnTo>
                    <a:pt x="2286276" y="324927"/>
                  </a:lnTo>
                  <a:lnTo>
                    <a:pt x="0" y="324927"/>
                  </a:lnTo>
                  <a:close/>
                </a:path>
              </a:pathLst>
            </a:custGeom>
            <a:solidFill>
              <a:srgbClr val="FFCE6D">
                <a:alpha val="14901"/>
              </a:srgbClr>
            </a:solidFill>
            <a:ln>
              <a:noFill/>
            </a:ln>
          </p:spPr>
        </p:sp>
        <p:sp>
          <p:nvSpPr>
            <p:cNvPr id="1015" name="Google Shape;1015;p55"/>
            <p:cNvSpPr txBox="1"/>
            <p:nvPr/>
          </p:nvSpPr>
          <p:spPr>
            <a:xfrm>
              <a:off x="0" y="28575"/>
              <a:ext cx="228627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6" name="Google Shape;1016;p55"/>
          <p:cNvGrpSpPr/>
          <p:nvPr/>
        </p:nvGrpSpPr>
        <p:grpSpPr>
          <a:xfrm>
            <a:off x="95250" y="7319796"/>
            <a:ext cx="10847598" cy="1541667"/>
            <a:chOff x="0" y="0"/>
            <a:chExt cx="2286276" cy="324927"/>
          </a:xfrm>
        </p:grpSpPr>
        <p:sp>
          <p:nvSpPr>
            <p:cNvPr id="1017" name="Google Shape;1017;p55"/>
            <p:cNvSpPr/>
            <p:nvPr/>
          </p:nvSpPr>
          <p:spPr>
            <a:xfrm>
              <a:off x="0" y="0"/>
              <a:ext cx="2286276" cy="324927"/>
            </a:xfrm>
            <a:custGeom>
              <a:rect b="b" l="l" r="r" t="t"/>
              <a:pathLst>
                <a:path extrusionOk="0" h="324927" w="2286276">
                  <a:moveTo>
                    <a:pt x="0" y="0"/>
                  </a:moveTo>
                  <a:lnTo>
                    <a:pt x="2286276" y="0"/>
                  </a:lnTo>
                  <a:lnTo>
                    <a:pt x="2286276" y="324927"/>
                  </a:lnTo>
                  <a:lnTo>
                    <a:pt x="0" y="324927"/>
                  </a:lnTo>
                  <a:close/>
                </a:path>
              </a:pathLst>
            </a:custGeom>
            <a:solidFill>
              <a:srgbClr val="4539A2">
                <a:alpha val="14901"/>
              </a:srgbClr>
            </a:solidFill>
            <a:ln>
              <a:noFill/>
            </a:ln>
          </p:spPr>
        </p:sp>
        <p:sp>
          <p:nvSpPr>
            <p:cNvPr id="1018" name="Google Shape;1018;p55"/>
            <p:cNvSpPr txBox="1"/>
            <p:nvPr/>
          </p:nvSpPr>
          <p:spPr>
            <a:xfrm>
              <a:off x="0" y="28575"/>
              <a:ext cx="228627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9" name="Google Shape;1019;p55"/>
          <p:cNvSpPr txBox="1"/>
          <p:nvPr/>
        </p:nvSpPr>
        <p:spPr>
          <a:xfrm>
            <a:off x="2382311" y="765159"/>
            <a:ext cx="13523379" cy="1408654"/>
          </a:xfrm>
          <a:prstGeom prst="rect">
            <a:avLst/>
          </a:prstGeom>
          <a:noFill/>
          <a:ln>
            <a:noFill/>
          </a:ln>
        </p:spPr>
        <p:txBody>
          <a:bodyPr anchorCtr="0" anchor="t" bIns="0" lIns="0" spcFirstLastPara="1" rIns="0" wrap="square" tIns="0">
            <a:spAutoFit/>
          </a:bodyPr>
          <a:lstStyle/>
          <a:p>
            <a:pPr indent="0" lvl="0" marL="0" marR="0" rtl="0" algn="ctr">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RESULTS: DATA</a:t>
            </a:r>
            <a:endParaRPr/>
          </a:p>
        </p:txBody>
      </p:sp>
      <p:grpSp>
        <p:nvGrpSpPr>
          <p:cNvPr id="1020" name="Google Shape;1020;p55"/>
          <p:cNvGrpSpPr/>
          <p:nvPr/>
        </p:nvGrpSpPr>
        <p:grpSpPr>
          <a:xfrm>
            <a:off x="11346919" y="3207758"/>
            <a:ext cx="6613178" cy="2008256"/>
            <a:chOff x="0" y="0"/>
            <a:chExt cx="1915219" cy="581604"/>
          </a:xfrm>
        </p:grpSpPr>
        <p:sp>
          <p:nvSpPr>
            <p:cNvPr id="1021" name="Google Shape;1021;p55"/>
            <p:cNvSpPr/>
            <p:nvPr/>
          </p:nvSpPr>
          <p:spPr>
            <a:xfrm>
              <a:off x="0" y="0"/>
              <a:ext cx="1915219" cy="581604"/>
            </a:xfrm>
            <a:custGeom>
              <a:rect b="b" l="l" r="r" t="t"/>
              <a:pathLst>
                <a:path extrusionOk="0" h="581604" w="1915219">
                  <a:moveTo>
                    <a:pt x="59705" y="0"/>
                  </a:moveTo>
                  <a:lnTo>
                    <a:pt x="1855515" y="0"/>
                  </a:lnTo>
                  <a:cubicBezTo>
                    <a:pt x="1888489" y="0"/>
                    <a:pt x="1915219" y="26731"/>
                    <a:pt x="1915219" y="59705"/>
                  </a:cubicBezTo>
                  <a:lnTo>
                    <a:pt x="1915219" y="521899"/>
                  </a:lnTo>
                  <a:cubicBezTo>
                    <a:pt x="1915219" y="554873"/>
                    <a:pt x="1888489" y="581604"/>
                    <a:pt x="1855515" y="581604"/>
                  </a:cubicBezTo>
                  <a:lnTo>
                    <a:pt x="59705" y="581604"/>
                  </a:lnTo>
                  <a:cubicBezTo>
                    <a:pt x="26731" y="581604"/>
                    <a:pt x="0" y="554873"/>
                    <a:pt x="0" y="521899"/>
                  </a:cubicBezTo>
                  <a:lnTo>
                    <a:pt x="0" y="59705"/>
                  </a:lnTo>
                  <a:cubicBezTo>
                    <a:pt x="0" y="26731"/>
                    <a:pt x="26731" y="0"/>
                    <a:pt x="59705" y="0"/>
                  </a:cubicBezTo>
                  <a:close/>
                </a:path>
              </a:pathLst>
            </a:custGeom>
            <a:solidFill>
              <a:srgbClr val="F0FFB2"/>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txBox="1"/>
            <p:nvPr/>
          </p:nvSpPr>
          <p:spPr>
            <a:xfrm>
              <a:off x="0" y="66675"/>
              <a:ext cx="1915219"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S-Video reduced errors for VHS zone plate...</a:t>
              </a:r>
              <a:endParaRPr/>
            </a:p>
          </p:txBody>
        </p:sp>
      </p:grpSp>
      <p:grpSp>
        <p:nvGrpSpPr>
          <p:cNvPr id="1023" name="Google Shape;1023;p55"/>
          <p:cNvGrpSpPr/>
          <p:nvPr/>
        </p:nvGrpSpPr>
        <p:grpSpPr>
          <a:xfrm>
            <a:off x="11346919" y="5980853"/>
            <a:ext cx="6613178" cy="2008256"/>
            <a:chOff x="0" y="0"/>
            <a:chExt cx="1915219" cy="581604"/>
          </a:xfrm>
        </p:grpSpPr>
        <p:sp>
          <p:nvSpPr>
            <p:cNvPr id="1024" name="Google Shape;1024;p55"/>
            <p:cNvSpPr/>
            <p:nvPr/>
          </p:nvSpPr>
          <p:spPr>
            <a:xfrm>
              <a:off x="0" y="0"/>
              <a:ext cx="1915219" cy="581604"/>
            </a:xfrm>
            <a:custGeom>
              <a:rect b="b" l="l" r="r" t="t"/>
              <a:pathLst>
                <a:path extrusionOk="0" h="581604" w="1915219">
                  <a:moveTo>
                    <a:pt x="59705" y="0"/>
                  </a:moveTo>
                  <a:lnTo>
                    <a:pt x="1855515" y="0"/>
                  </a:lnTo>
                  <a:cubicBezTo>
                    <a:pt x="1888489" y="0"/>
                    <a:pt x="1915219" y="26731"/>
                    <a:pt x="1915219" y="59705"/>
                  </a:cubicBezTo>
                  <a:lnTo>
                    <a:pt x="1915219" y="521899"/>
                  </a:lnTo>
                  <a:cubicBezTo>
                    <a:pt x="1915219" y="554873"/>
                    <a:pt x="1888489" y="581604"/>
                    <a:pt x="1855515" y="581604"/>
                  </a:cubicBezTo>
                  <a:lnTo>
                    <a:pt x="59705" y="581604"/>
                  </a:lnTo>
                  <a:cubicBezTo>
                    <a:pt x="26731" y="581604"/>
                    <a:pt x="0" y="554873"/>
                    <a:pt x="0" y="521899"/>
                  </a:cubicBezTo>
                  <a:lnTo>
                    <a:pt x="0" y="59705"/>
                  </a:lnTo>
                  <a:cubicBezTo>
                    <a:pt x="0" y="26731"/>
                    <a:pt x="26731" y="0"/>
                    <a:pt x="59705"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txBox="1"/>
            <p:nvPr/>
          </p:nvSpPr>
          <p:spPr>
            <a:xfrm>
              <a:off x="0" y="66675"/>
              <a:ext cx="1915219"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but slightly increased errors in the multiburst</a:t>
              </a:r>
              <a:endParaRPr/>
            </a:p>
          </p:txBody>
        </p:sp>
      </p:grpSp>
      <p:cxnSp>
        <p:nvCxnSpPr>
          <p:cNvPr id="1026" name="Google Shape;1026;p55"/>
          <p:cNvCxnSpPr/>
          <p:nvPr/>
        </p:nvCxnSpPr>
        <p:spPr>
          <a:xfrm flipH="1">
            <a:off x="4926802" y="4234491"/>
            <a:ext cx="6344413" cy="1912519"/>
          </a:xfrm>
          <a:prstGeom prst="straightConnector1">
            <a:avLst/>
          </a:prstGeom>
          <a:noFill/>
          <a:ln cap="flat" cmpd="sng" w="57150">
            <a:solidFill>
              <a:srgbClr val="000000"/>
            </a:solidFill>
            <a:prstDash val="solid"/>
            <a:round/>
            <a:headEnd len="sm" w="sm" type="none"/>
            <a:tailEnd len="med" w="med" type="triangle"/>
          </a:ln>
        </p:spPr>
      </p:cxnSp>
      <p:cxnSp>
        <p:nvCxnSpPr>
          <p:cNvPr id="1027" name="Google Shape;1027;p55"/>
          <p:cNvCxnSpPr/>
          <p:nvPr/>
        </p:nvCxnSpPr>
        <p:spPr>
          <a:xfrm flipH="1">
            <a:off x="3564538" y="4234491"/>
            <a:ext cx="7706678" cy="2755826"/>
          </a:xfrm>
          <a:prstGeom prst="straightConnector1">
            <a:avLst/>
          </a:prstGeom>
          <a:noFill/>
          <a:ln cap="flat" cmpd="sng" w="57150">
            <a:solidFill>
              <a:srgbClr val="000000"/>
            </a:solidFill>
            <a:prstDash val="solid"/>
            <a:round/>
            <a:headEnd len="sm" w="sm" type="none"/>
            <a:tailEnd len="med" w="med" type="triangle"/>
          </a:ln>
        </p:spPr>
      </p:cxnSp>
      <p:cxnSp>
        <p:nvCxnSpPr>
          <p:cNvPr id="1028" name="Google Shape;1028;p55"/>
          <p:cNvCxnSpPr/>
          <p:nvPr/>
        </p:nvCxnSpPr>
        <p:spPr>
          <a:xfrm rot="10800000">
            <a:off x="3133171" y="6356324"/>
            <a:ext cx="8213748" cy="628657"/>
          </a:xfrm>
          <a:prstGeom prst="straightConnector1">
            <a:avLst/>
          </a:prstGeom>
          <a:noFill/>
          <a:ln cap="flat" cmpd="sng" w="57150">
            <a:solidFill>
              <a:srgbClr val="8C0E9F"/>
            </a:solidFill>
            <a:prstDash val="solid"/>
            <a:round/>
            <a:headEnd len="sm" w="sm" type="none"/>
            <a:tailEnd len="med" w="med" type="triangle"/>
          </a:ln>
        </p:spPr>
      </p:cxnSp>
      <p:cxnSp>
        <p:nvCxnSpPr>
          <p:cNvPr id="1029" name="Google Shape;1029;p55"/>
          <p:cNvCxnSpPr/>
          <p:nvPr/>
        </p:nvCxnSpPr>
        <p:spPr>
          <a:xfrm flipH="1">
            <a:off x="3349833" y="6984981"/>
            <a:ext cx="7997086" cy="177483"/>
          </a:xfrm>
          <a:prstGeom prst="straightConnector1">
            <a:avLst/>
          </a:prstGeom>
          <a:noFill/>
          <a:ln cap="flat" cmpd="sng" w="57150">
            <a:solidFill>
              <a:srgbClr val="8C0E9F"/>
            </a:solidFill>
            <a:prstDash val="solid"/>
            <a:round/>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1037" name="Shape 1037"/>
        <p:cNvGrpSpPr/>
        <p:nvPr/>
      </p:nvGrpSpPr>
      <p:grpSpPr>
        <a:xfrm>
          <a:off x="0" y="0"/>
          <a:ext cx="0" cy="0"/>
          <a:chOff x="0" y="0"/>
          <a:chExt cx="0" cy="0"/>
        </a:xfrm>
      </p:grpSpPr>
      <p:sp>
        <p:nvSpPr>
          <p:cNvPr id="1038" name="Google Shape;1038;p56"/>
          <p:cNvSpPr/>
          <p:nvPr/>
        </p:nvSpPr>
        <p:spPr>
          <a:xfrm>
            <a:off x="0" y="2408212"/>
            <a:ext cx="11091805" cy="7394537"/>
          </a:xfrm>
          <a:custGeom>
            <a:rect b="b" l="l" r="r" t="t"/>
            <a:pathLst>
              <a:path extrusionOk="0" h="7394537" w="11091805">
                <a:moveTo>
                  <a:pt x="0" y="0"/>
                </a:moveTo>
                <a:lnTo>
                  <a:pt x="11091805" y="0"/>
                </a:lnTo>
                <a:lnTo>
                  <a:pt x="11091805" y="7394537"/>
                </a:lnTo>
                <a:lnTo>
                  <a:pt x="0" y="7394537"/>
                </a:lnTo>
                <a:lnTo>
                  <a:pt x="0" y="0"/>
                </a:lnTo>
                <a:close/>
              </a:path>
            </a:pathLst>
          </a:custGeom>
          <a:blipFill rotWithShape="1">
            <a:blip r:embed="rId3">
              <a:alphaModFix/>
            </a:blip>
            <a:stretch>
              <a:fillRect b="0" l="0" r="0" t="0"/>
            </a:stretch>
          </a:blipFill>
          <a:ln>
            <a:noFill/>
          </a:ln>
        </p:spPr>
      </p:sp>
      <p:grpSp>
        <p:nvGrpSpPr>
          <p:cNvPr id="1039" name="Google Shape;1039;p56"/>
          <p:cNvGrpSpPr/>
          <p:nvPr/>
        </p:nvGrpSpPr>
        <p:grpSpPr>
          <a:xfrm>
            <a:off x="0" y="4201176"/>
            <a:ext cx="11091805" cy="1513426"/>
            <a:chOff x="0" y="0"/>
            <a:chExt cx="2408296" cy="328601"/>
          </a:xfrm>
        </p:grpSpPr>
        <p:sp>
          <p:nvSpPr>
            <p:cNvPr id="1040" name="Google Shape;1040;p56"/>
            <p:cNvSpPr/>
            <p:nvPr/>
          </p:nvSpPr>
          <p:spPr>
            <a:xfrm>
              <a:off x="0" y="0"/>
              <a:ext cx="2408296" cy="328601"/>
            </a:xfrm>
            <a:custGeom>
              <a:rect b="b" l="l" r="r" t="t"/>
              <a:pathLst>
                <a:path extrusionOk="0" h="328601" w="2408296">
                  <a:moveTo>
                    <a:pt x="0" y="0"/>
                  </a:moveTo>
                  <a:lnTo>
                    <a:pt x="2408296" y="0"/>
                  </a:lnTo>
                  <a:lnTo>
                    <a:pt x="2408296" y="328601"/>
                  </a:lnTo>
                  <a:lnTo>
                    <a:pt x="0" y="328601"/>
                  </a:lnTo>
                  <a:close/>
                </a:path>
              </a:pathLst>
            </a:custGeom>
            <a:solidFill>
              <a:srgbClr val="FF6A3A">
                <a:alpha val="14901"/>
              </a:srgbClr>
            </a:solidFill>
            <a:ln>
              <a:noFill/>
            </a:ln>
          </p:spPr>
        </p:sp>
        <p:sp>
          <p:nvSpPr>
            <p:cNvPr id="1041" name="Google Shape;1041;p56"/>
            <p:cNvSpPr txBox="1"/>
            <p:nvPr/>
          </p:nvSpPr>
          <p:spPr>
            <a:xfrm>
              <a:off x="0" y="28575"/>
              <a:ext cx="2408296" cy="300026"/>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2" name="Google Shape;1042;p56"/>
          <p:cNvGrpSpPr/>
          <p:nvPr/>
        </p:nvGrpSpPr>
        <p:grpSpPr>
          <a:xfrm>
            <a:off x="0" y="3351836"/>
            <a:ext cx="11091805" cy="849340"/>
            <a:chOff x="0" y="0"/>
            <a:chExt cx="2408296" cy="184412"/>
          </a:xfrm>
        </p:grpSpPr>
        <p:sp>
          <p:nvSpPr>
            <p:cNvPr id="1043" name="Google Shape;1043;p56"/>
            <p:cNvSpPr/>
            <p:nvPr/>
          </p:nvSpPr>
          <p:spPr>
            <a:xfrm>
              <a:off x="0" y="0"/>
              <a:ext cx="2408296" cy="184412"/>
            </a:xfrm>
            <a:custGeom>
              <a:rect b="b" l="l" r="r" t="t"/>
              <a:pathLst>
                <a:path extrusionOk="0" h="184412" w="2408296">
                  <a:moveTo>
                    <a:pt x="0" y="0"/>
                  </a:moveTo>
                  <a:lnTo>
                    <a:pt x="2408296" y="0"/>
                  </a:lnTo>
                  <a:lnTo>
                    <a:pt x="2408296" y="184412"/>
                  </a:lnTo>
                  <a:lnTo>
                    <a:pt x="0" y="184412"/>
                  </a:lnTo>
                  <a:close/>
                </a:path>
              </a:pathLst>
            </a:custGeom>
            <a:solidFill>
              <a:srgbClr val="2D8BBA">
                <a:alpha val="14901"/>
              </a:srgbClr>
            </a:solidFill>
            <a:ln>
              <a:noFill/>
            </a:ln>
          </p:spPr>
        </p:sp>
        <p:sp>
          <p:nvSpPr>
            <p:cNvPr id="1044" name="Google Shape;1044;p56"/>
            <p:cNvSpPr txBox="1"/>
            <p:nvPr/>
          </p:nvSpPr>
          <p:spPr>
            <a:xfrm>
              <a:off x="0" y="28575"/>
              <a:ext cx="2408296" cy="155837"/>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5" name="Google Shape;1045;p56"/>
          <p:cNvGrpSpPr/>
          <p:nvPr/>
        </p:nvGrpSpPr>
        <p:grpSpPr>
          <a:xfrm>
            <a:off x="0" y="5726156"/>
            <a:ext cx="11091805" cy="1496504"/>
            <a:chOff x="0" y="0"/>
            <a:chExt cx="2408296" cy="324927"/>
          </a:xfrm>
        </p:grpSpPr>
        <p:sp>
          <p:nvSpPr>
            <p:cNvPr id="1046" name="Google Shape;1046;p56"/>
            <p:cNvSpPr/>
            <p:nvPr/>
          </p:nvSpPr>
          <p:spPr>
            <a:xfrm>
              <a:off x="0" y="0"/>
              <a:ext cx="2408296" cy="324927"/>
            </a:xfrm>
            <a:custGeom>
              <a:rect b="b" l="l" r="r" t="t"/>
              <a:pathLst>
                <a:path extrusionOk="0" h="324927" w="2408296">
                  <a:moveTo>
                    <a:pt x="0" y="0"/>
                  </a:moveTo>
                  <a:lnTo>
                    <a:pt x="2408296" y="0"/>
                  </a:lnTo>
                  <a:lnTo>
                    <a:pt x="2408296" y="324927"/>
                  </a:lnTo>
                  <a:lnTo>
                    <a:pt x="0" y="324927"/>
                  </a:lnTo>
                  <a:close/>
                </a:path>
              </a:pathLst>
            </a:custGeom>
            <a:solidFill>
              <a:srgbClr val="FFCE6D">
                <a:alpha val="14901"/>
              </a:srgbClr>
            </a:solidFill>
            <a:ln>
              <a:noFill/>
            </a:ln>
          </p:spPr>
        </p:sp>
        <p:sp>
          <p:nvSpPr>
            <p:cNvPr id="1047" name="Google Shape;1047;p56"/>
            <p:cNvSpPr txBox="1"/>
            <p:nvPr/>
          </p:nvSpPr>
          <p:spPr>
            <a:xfrm>
              <a:off x="0" y="28575"/>
              <a:ext cx="240829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8" name="Google Shape;1048;p56"/>
          <p:cNvGrpSpPr/>
          <p:nvPr/>
        </p:nvGrpSpPr>
        <p:grpSpPr>
          <a:xfrm>
            <a:off x="0" y="7166666"/>
            <a:ext cx="11091805" cy="1496504"/>
            <a:chOff x="0" y="0"/>
            <a:chExt cx="2408296" cy="324927"/>
          </a:xfrm>
        </p:grpSpPr>
        <p:sp>
          <p:nvSpPr>
            <p:cNvPr id="1049" name="Google Shape;1049;p56"/>
            <p:cNvSpPr/>
            <p:nvPr/>
          </p:nvSpPr>
          <p:spPr>
            <a:xfrm>
              <a:off x="0" y="0"/>
              <a:ext cx="2408296" cy="324927"/>
            </a:xfrm>
            <a:custGeom>
              <a:rect b="b" l="l" r="r" t="t"/>
              <a:pathLst>
                <a:path extrusionOk="0" h="324927" w="2408296">
                  <a:moveTo>
                    <a:pt x="0" y="0"/>
                  </a:moveTo>
                  <a:lnTo>
                    <a:pt x="2408296" y="0"/>
                  </a:lnTo>
                  <a:lnTo>
                    <a:pt x="2408296" y="324927"/>
                  </a:lnTo>
                  <a:lnTo>
                    <a:pt x="0" y="324927"/>
                  </a:lnTo>
                  <a:close/>
                </a:path>
              </a:pathLst>
            </a:custGeom>
            <a:solidFill>
              <a:srgbClr val="4539A2">
                <a:alpha val="14901"/>
              </a:srgbClr>
            </a:solidFill>
            <a:ln>
              <a:noFill/>
            </a:ln>
          </p:spPr>
        </p:sp>
        <p:sp>
          <p:nvSpPr>
            <p:cNvPr id="1050" name="Google Shape;1050;p56"/>
            <p:cNvSpPr txBox="1"/>
            <p:nvPr/>
          </p:nvSpPr>
          <p:spPr>
            <a:xfrm>
              <a:off x="0" y="28575"/>
              <a:ext cx="2408296" cy="296352"/>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1" name="Google Shape;1051;p56"/>
          <p:cNvSpPr txBox="1"/>
          <p:nvPr/>
        </p:nvSpPr>
        <p:spPr>
          <a:xfrm>
            <a:off x="2382311" y="765159"/>
            <a:ext cx="13523379" cy="1408654"/>
          </a:xfrm>
          <a:prstGeom prst="rect">
            <a:avLst/>
          </a:prstGeom>
          <a:noFill/>
          <a:ln>
            <a:noFill/>
          </a:ln>
        </p:spPr>
        <p:txBody>
          <a:bodyPr anchorCtr="0" anchor="t" bIns="0" lIns="0" spcFirstLastPara="1" rIns="0" wrap="square" tIns="0">
            <a:spAutoFit/>
          </a:bodyPr>
          <a:lstStyle/>
          <a:p>
            <a:pPr indent="0" lvl="0" marL="0" marR="0" rtl="0" algn="ctr">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RESULTS: DATA</a:t>
            </a:r>
            <a:endParaRPr/>
          </a:p>
        </p:txBody>
      </p:sp>
      <p:grpSp>
        <p:nvGrpSpPr>
          <p:cNvPr id="1052" name="Google Shape;1052;p56"/>
          <p:cNvGrpSpPr/>
          <p:nvPr/>
        </p:nvGrpSpPr>
        <p:grpSpPr>
          <a:xfrm>
            <a:off x="11544172" y="2744780"/>
            <a:ext cx="6526437" cy="2398720"/>
            <a:chOff x="0" y="0"/>
            <a:chExt cx="1582429" cy="581604"/>
          </a:xfrm>
        </p:grpSpPr>
        <p:sp>
          <p:nvSpPr>
            <p:cNvPr id="1053" name="Google Shape;1053;p56"/>
            <p:cNvSpPr/>
            <p:nvPr/>
          </p:nvSpPr>
          <p:spPr>
            <a:xfrm>
              <a:off x="0" y="0"/>
              <a:ext cx="1582429" cy="581604"/>
            </a:xfrm>
            <a:custGeom>
              <a:rect b="b" l="l" r="r" t="t"/>
              <a:pathLst>
                <a:path extrusionOk="0" h="581604" w="1582429">
                  <a:moveTo>
                    <a:pt x="60498" y="0"/>
                  </a:moveTo>
                  <a:lnTo>
                    <a:pt x="1521930" y="0"/>
                  </a:lnTo>
                  <a:cubicBezTo>
                    <a:pt x="1537976" y="0"/>
                    <a:pt x="1553364" y="6374"/>
                    <a:pt x="1564709" y="17720"/>
                  </a:cubicBezTo>
                  <a:cubicBezTo>
                    <a:pt x="1576055" y="29065"/>
                    <a:pt x="1582429" y="44453"/>
                    <a:pt x="1582429" y="60498"/>
                  </a:cubicBezTo>
                  <a:lnTo>
                    <a:pt x="1582429" y="521106"/>
                  </a:lnTo>
                  <a:cubicBezTo>
                    <a:pt x="1582429" y="537151"/>
                    <a:pt x="1576055" y="552539"/>
                    <a:pt x="1564709" y="563885"/>
                  </a:cubicBezTo>
                  <a:cubicBezTo>
                    <a:pt x="1553364" y="575230"/>
                    <a:pt x="1537976" y="581604"/>
                    <a:pt x="1521930" y="581604"/>
                  </a:cubicBezTo>
                  <a:lnTo>
                    <a:pt x="60498" y="581604"/>
                  </a:lnTo>
                  <a:cubicBezTo>
                    <a:pt x="27086" y="581604"/>
                    <a:pt x="0" y="554518"/>
                    <a:pt x="0" y="521106"/>
                  </a:cubicBezTo>
                  <a:lnTo>
                    <a:pt x="0" y="60498"/>
                  </a:lnTo>
                  <a:cubicBezTo>
                    <a:pt x="0" y="44453"/>
                    <a:pt x="6374" y="29065"/>
                    <a:pt x="17720" y="17720"/>
                  </a:cubicBezTo>
                  <a:cubicBezTo>
                    <a:pt x="29065" y="6374"/>
                    <a:pt x="44453" y="0"/>
                    <a:pt x="60498"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txBox="1"/>
            <p:nvPr/>
          </p:nvSpPr>
          <p:spPr>
            <a:xfrm>
              <a:off x="0" y="66675"/>
              <a:ext cx="1582429"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SVHS recording offers significantly more detail...</a:t>
              </a:r>
              <a:endParaRPr/>
            </a:p>
          </p:txBody>
        </p:sp>
      </p:grpSp>
      <p:grpSp>
        <p:nvGrpSpPr>
          <p:cNvPr id="1055" name="Google Shape;1055;p56"/>
          <p:cNvGrpSpPr/>
          <p:nvPr/>
        </p:nvGrpSpPr>
        <p:grpSpPr>
          <a:xfrm>
            <a:off x="11544172" y="7068617"/>
            <a:ext cx="6526437" cy="2398720"/>
            <a:chOff x="0" y="0"/>
            <a:chExt cx="1582429" cy="581604"/>
          </a:xfrm>
        </p:grpSpPr>
        <p:sp>
          <p:nvSpPr>
            <p:cNvPr id="1056" name="Google Shape;1056;p56"/>
            <p:cNvSpPr/>
            <p:nvPr/>
          </p:nvSpPr>
          <p:spPr>
            <a:xfrm>
              <a:off x="0" y="0"/>
              <a:ext cx="1582429" cy="581604"/>
            </a:xfrm>
            <a:custGeom>
              <a:rect b="b" l="l" r="r" t="t"/>
              <a:pathLst>
                <a:path extrusionOk="0" h="581604" w="1582429">
                  <a:moveTo>
                    <a:pt x="60498" y="0"/>
                  </a:moveTo>
                  <a:lnTo>
                    <a:pt x="1521930" y="0"/>
                  </a:lnTo>
                  <a:cubicBezTo>
                    <a:pt x="1537976" y="0"/>
                    <a:pt x="1553364" y="6374"/>
                    <a:pt x="1564709" y="17720"/>
                  </a:cubicBezTo>
                  <a:cubicBezTo>
                    <a:pt x="1576055" y="29065"/>
                    <a:pt x="1582429" y="44453"/>
                    <a:pt x="1582429" y="60498"/>
                  </a:cubicBezTo>
                  <a:lnTo>
                    <a:pt x="1582429" y="521106"/>
                  </a:lnTo>
                  <a:cubicBezTo>
                    <a:pt x="1582429" y="537151"/>
                    <a:pt x="1576055" y="552539"/>
                    <a:pt x="1564709" y="563885"/>
                  </a:cubicBezTo>
                  <a:cubicBezTo>
                    <a:pt x="1553364" y="575230"/>
                    <a:pt x="1537976" y="581604"/>
                    <a:pt x="1521930" y="581604"/>
                  </a:cubicBezTo>
                  <a:lnTo>
                    <a:pt x="60498" y="581604"/>
                  </a:lnTo>
                  <a:cubicBezTo>
                    <a:pt x="27086" y="581604"/>
                    <a:pt x="0" y="554518"/>
                    <a:pt x="0" y="521106"/>
                  </a:cubicBezTo>
                  <a:lnTo>
                    <a:pt x="0" y="60498"/>
                  </a:lnTo>
                  <a:cubicBezTo>
                    <a:pt x="0" y="44453"/>
                    <a:pt x="6374" y="29065"/>
                    <a:pt x="17720" y="17720"/>
                  </a:cubicBezTo>
                  <a:cubicBezTo>
                    <a:pt x="29065" y="6374"/>
                    <a:pt x="44453" y="0"/>
                    <a:pt x="60498"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txBox="1"/>
            <p:nvPr/>
          </p:nvSpPr>
          <p:spPr>
            <a:xfrm>
              <a:off x="0" y="66675"/>
              <a:ext cx="1582429"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Even if played back on an VHS deck</a:t>
              </a:r>
              <a:endParaRPr/>
            </a:p>
          </p:txBody>
        </p:sp>
      </p:grpSp>
      <p:grpSp>
        <p:nvGrpSpPr>
          <p:cNvPr id="1058" name="Google Shape;1058;p56"/>
          <p:cNvGrpSpPr/>
          <p:nvPr/>
        </p:nvGrpSpPr>
        <p:grpSpPr>
          <a:xfrm>
            <a:off x="11544172" y="5364391"/>
            <a:ext cx="6526437" cy="1262313"/>
            <a:chOff x="0" y="0"/>
            <a:chExt cx="1582429" cy="306066"/>
          </a:xfrm>
        </p:grpSpPr>
        <p:sp>
          <p:nvSpPr>
            <p:cNvPr id="1059" name="Google Shape;1059;p56"/>
            <p:cNvSpPr/>
            <p:nvPr/>
          </p:nvSpPr>
          <p:spPr>
            <a:xfrm>
              <a:off x="0" y="0"/>
              <a:ext cx="1582429" cy="306066"/>
            </a:xfrm>
            <a:custGeom>
              <a:rect b="b" l="l" r="r" t="t"/>
              <a:pathLst>
                <a:path extrusionOk="0" h="306066" w="1582429">
                  <a:moveTo>
                    <a:pt x="60498" y="0"/>
                  </a:moveTo>
                  <a:lnTo>
                    <a:pt x="1521930" y="0"/>
                  </a:lnTo>
                  <a:cubicBezTo>
                    <a:pt x="1537976" y="0"/>
                    <a:pt x="1553364" y="6374"/>
                    <a:pt x="1564709" y="17720"/>
                  </a:cubicBezTo>
                  <a:cubicBezTo>
                    <a:pt x="1576055" y="29065"/>
                    <a:pt x="1582429" y="44453"/>
                    <a:pt x="1582429" y="60498"/>
                  </a:cubicBezTo>
                  <a:lnTo>
                    <a:pt x="1582429" y="245568"/>
                  </a:lnTo>
                  <a:cubicBezTo>
                    <a:pt x="1582429" y="261613"/>
                    <a:pt x="1576055" y="277001"/>
                    <a:pt x="1564709" y="288346"/>
                  </a:cubicBezTo>
                  <a:cubicBezTo>
                    <a:pt x="1553364" y="299692"/>
                    <a:pt x="1537976" y="306066"/>
                    <a:pt x="1521930" y="306066"/>
                  </a:cubicBezTo>
                  <a:lnTo>
                    <a:pt x="60498" y="306066"/>
                  </a:lnTo>
                  <a:cubicBezTo>
                    <a:pt x="27086" y="306066"/>
                    <a:pt x="0" y="278980"/>
                    <a:pt x="0" y="245568"/>
                  </a:cubicBezTo>
                  <a:lnTo>
                    <a:pt x="0" y="60498"/>
                  </a:lnTo>
                  <a:cubicBezTo>
                    <a:pt x="0" y="44453"/>
                    <a:pt x="6374" y="29065"/>
                    <a:pt x="17720" y="17720"/>
                  </a:cubicBezTo>
                  <a:cubicBezTo>
                    <a:pt x="29065" y="6374"/>
                    <a:pt x="44453" y="0"/>
                    <a:pt x="60498"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txBox="1"/>
            <p:nvPr/>
          </p:nvSpPr>
          <p:spPr>
            <a:xfrm>
              <a:off x="0" y="66675"/>
              <a:ext cx="1582429" cy="23939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over VHS recordings</a:t>
              </a:r>
              <a:endParaRPr/>
            </a:p>
          </p:txBody>
        </p:sp>
      </p:grpSp>
      <p:cxnSp>
        <p:nvCxnSpPr>
          <p:cNvPr id="1061" name="Google Shape;1061;p56"/>
          <p:cNvCxnSpPr/>
          <p:nvPr/>
        </p:nvCxnSpPr>
        <p:spPr>
          <a:xfrm flipH="1">
            <a:off x="10027295" y="3944140"/>
            <a:ext cx="1516876" cy="623497"/>
          </a:xfrm>
          <a:prstGeom prst="straightConnector1">
            <a:avLst/>
          </a:prstGeom>
          <a:noFill/>
          <a:ln cap="flat" cmpd="sng" w="57150">
            <a:solidFill>
              <a:srgbClr val="000000"/>
            </a:solidFill>
            <a:prstDash val="solid"/>
            <a:round/>
            <a:headEnd len="sm" w="sm" type="none"/>
            <a:tailEnd len="med" w="med" type="triangle"/>
          </a:ln>
        </p:spPr>
      </p:cxnSp>
      <p:cxnSp>
        <p:nvCxnSpPr>
          <p:cNvPr id="1062" name="Google Shape;1062;p56"/>
          <p:cNvCxnSpPr/>
          <p:nvPr/>
        </p:nvCxnSpPr>
        <p:spPr>
          <a:xfrm flipH="1">
            <a:off x="7282548" y="5995547"/>
            <a:ext cx="4261624" cy="109934"/>
          </a:xfrm>
          <a:prstGeom prst="straightConnector1">
            <a:avLst/>
          </a:prstGeom>
          <a:noFill/>
          <a:ln cap="flat" cmpd="sng" w="57150">
            <a:solidFill>
              <a:srgbClr val="000000"/>
            </a:solidFill>
            <a:prstDash val="solid"/>
            <a:round/>
            <a:headEnd len="sm" w="sm" type="none"/>
            <a:tailEnd len="med" w="med" type="triangle"/>
          </a:ln>
        </p:spPr>
      </p:cxnSp>
      <p:cxnSp>
        <p:nvCxnSpPr>
          <p:cNvPr id="1063" name="Google Shape;1063;p56"/>
          <p:cNvCxnSpPr/>
          <p:nvPr/>
        </p:nvCxnSpPr>
        <p:spPr>
          <a:xfrm flipH="1">
            <a:off x="8649660" y="3944140"/>
            <a:ext cx="2894512" cy="1422051"/>
          </a:xfrm>
          <a:prstGeom prst="straightConnector1">
            <a:avLst/>
          </a:prstGeom>
          <a:noFill/>
          <a:ln cap="flat" cmpd="sng" w="57150">
            <a:solidFill>
              <a:srgbClr val="000000"/>
            </a:solidFill>
            <a:prstDash val="solid"/>
            <a:round/>
            <a:headEnd len="sm" w="sm" type="none"/>
            <a:tailEnd len="med" w="med" type="triangle"/>
          </a:ln>
        </p:spPr>
      </p:cxnSp>
      <p:cxnSp>
        <p:nvCxnSpPr>
          <p:cNvPr id="1064" name="Google Shape;1064;p56"/>
          <p:cNvCxnSpPr/>
          <p:nvPr/>
        </p:nvCxnSpPr>
        <p:spPr>
          <a:xfrm flipH="1">
            <a:off x="6628081" y="5995547"/>
            <a:ext cx="4916091" cy="830515"/>
          </a:xfrm>
          <a:prstGeom prst="straightConnector1">
            <a:avLst/>
          </a:prstGeom>
          <a:noFill/>
          <a:ln cap="flat" cmpd="sng" w="57150">
            <a:solidFill>
              <a:srgbClr val="000000"/>
            </a:solidFill>
            <a:prstDash val="solid"/>
            <a:round/>
            <a:headEnd len="sm" w="sm" type="none"/>
            <a:tailEnd len="med" w="med" type="triangle"/>
          </a:ln>
        </p:spPr>
      </p:cxnSp>
      <p:cxnSp>
        <p:nvCxnSpPr>
          <p:cNvPr id="1065" name="Google Shape;1065;p56"/>
          <p:cNvCxnSpPr/>
          <p:nvPr/>
        </p:nvCxnSpPr>
        <p:spPr>
          <a:xfrm rot="10800000">
            <a:off x="8820506" y="7639051"/>
            <a:ext cx="2723665" cy="628926"/>
          </a:xfrm>
          <a:prstGeom prst="straightConnector1">
            <a:avLst/>
          </a:prstGeom>
          <a:noFill/>
          <a:ln cap="flat" cmpd="sng" w="57150">
            <a:solidFill>
              <a:srgbClr val="000000"/>
            </a:solidFill>
            <a:prstDash val="solid"/>
            <a:round/>
            <a:headEnd len="sm" w="sm"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C1C6"/>
        </a:solidFill>
      </p:bgPr>
    </p:bg>
    <p:spTree>
      <p:nvGrpSpPr>
        <p:cNvPr id="1073" name="Shape 1073"/>
        <p:cNvGrpSpPr/>
        <p:nvPr/>
      </p:nvGrpSpPr>
      <p:grpSpPr>
        <a:xfrm>
          <a:off x="0" y="0"/>
          <a:ext cx="0" cy="0"/>
          <a:chOff x="0" y="0"/>
          <a:chExt cx="0" cy="0"/>
        </a:xfrm>
      </p:grpSpPr>
      <p:sp>
        <p:nvSpPr>
          <p:cNvPr id="1074" name="Google Shape;1074;p57"/>
          <p:cNvSpPr/>
          <p:nvPr/>
        </p:nvSpPr>
        <p:spPr>
          <a:xfrm>
            <a:off x="0" y="-187677"/>
            <a:ext cx="2946687" cy="10662355"/>
          </a:xfrm>
          <a:custGeom>
            <a:rect b="b" l="l" r="r" t="t"/>
            <a:pathLst>
              <a:path extrusionOk="0" h="10662355" w="2946687">
                <a:moveTo>
                  <a:pt x="0" y="0"/>
                </a:moveTo>
                <a:lnTo>
                  <a:pt x="2946687" y="0"/>
                </a:lnTo>
                <a:lnTo>
                  <a:pt x="2946687" y="10662354"/>
                </a:lnTo>
                <a:lnTo>
                  <a:pt x="0" y="10662354"/>
                </a:lnTo>
                <a:lnTo>
                  <a:pt x="0" y="0"/>
                </a:lnTo>
                <a:close/>
              </a:path>
            </a:pathLst>
          </a:custGeom>
          <a:blipFill rotWithShape="1">
            <a:blip r:embed="rId3">
              <a:alphaModFix/>
            </a:blip>
            <a:stretch>
              <a:fillRect b="0" l="0" r="0" t="0"/>
            </a:stretch>
          </a:blipFill>
          <a:ln>
            <a:noFill/>
          </a:ln>
        </p:spPr>
      </p:sp>
      <p:grpSp>
        <p:nvGrpSpPr>
          <p:cNvPr id="1075" name="Google Shape;1075;p57"/>
          <p:cNvGrpSpPr/>
          <p:nvPr/>
        </p:nvGrpSpPr>
        <p:grpSpPr>
          <a:xfrm>
            <a:off x="3300907" y="1649766"/>
            <a:ext cx="11392569" cy="1977486"/>
            <a:chOff x="0" y="0"/>
            <a:chExt cx="3350701" cy="581604"/>
          </a:xfrm>
        </p:grpSpPr>
        <p:sp>
          <p:nvSpPr>
            <p:cNvPr id="1076" name="Google Shape;1076;p57"/>
            <p:cNvSpPr/>
            <p:nvPr/>
          </p:nvSpPr>
          <p:spPr>
            <a:xfrm>
              <a:off x="0" y="0"/>
              <a:ext cx="3350701" cy="581604"/>
            </a:xfrm>
            <a:custGeom>
              <a:rect b="b" l="l" r="r" t="t"/>
              <a:pathLst>
                <a:path extrusionOk="0" h="581604" w="3350701">
                  <a:moveTo>
                    <a:pt x="34657" y="0"/>
                  </a:moveTo>
                  <a:lnTo>
                    <a:pt x="3316044" y="0"/>
                  </a:lnTo>
                  <a:cubicBezTo>
                    <a:pt x="3335185" y="0"/>
                    <a:pt x="3350701" y="15517"/>
                    <a:pt x="3350701" y="34657"/>
                  </a:cubicBezTo>
                  <a:lnTo>
                    <a:pt x="3350701" y="546947"/>
                  </a:lnTo>
                  <a:cubicBezTo>
                    <a:pt x="3350701" y="556138"/>
                    <a:pt x="3347050" y="564954"/>
                    <a:pt x="3340550" y="571453"/>
                  </a:cubicBezTo>
                  <a:cubicBezTo>
                    <a:pt x="3334051" y="577953"/>
                    <a:pt x="3325235" y="581604"/>
                    <a:pt x="3316044" y="581604"/>
                  </a:cubicBezTo>
                  <a:lnTo>
                    <a:pt x="34657" y="581604"/>
                  </a:lnTo>
                  <a:cubicBezTo>
                    <a:pt x="25466" y="581604"/>
                    <a:pt x="16650" y="577953"/>
                    <a:pt x="10151" y="571453"/>
                  </a:cubicBezTo>
                  <a:cubicBezTo>
                    <a:pt x="3651" y="564954"/>
                    <a:pt x="0" y="556138"/>
                    <a:pt x="0" y="546947"/>
                  </a:cubicBezTo>
                  <a:lnTo>
                    <a:pt x="0" y="34657"/>
                  </a:lnTo>
                  <a:cubicBezTo>
                    <a:pt x="0" y="25466"/>
                    <a:pt x="3651" y="16650"/>
                    <a:pt x="10151" y="10151"/>
                  </a:cubicBezTo>
                  <a:cubicBezTo>
                    <a:pt x="16650" y="3651"/>
                    <a:pt x="25466" y="0"/>
                    <a:pt x="34657"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7"/>
            <p:cNvSpPr txBox="1"/>
            <p:nvPr/>
          </p:nvSpPr>
          <p:spPr>
            <a:xfrm>
              <a:off x="0" y="66675"/>
              <a:ext cx="3350701"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S-VHS offers </a:t>
              </a:r>
              <a:r>
                <a:rPr b="1" i="0" lang="en-US" sz="4400" u="none" cap="none" strike="noStrike">
                  <a:solidFill>
                    <a:srgbClr val="000000"/>
                  </a:solidFill>
                  <a:latin typeface="Rubik"/>
                  <a:ea typeface="Rubik"/>
                  <a:cs typeface="Rubik"/>
                  <a:sym typeface="Rubik"/>
                </a:rPr>
                <a:t>significantly more detail</a:t>
              </a:r>
              <a:r>
                <a:rPr b="0" i="0" lang="en-US" sz="4400" u="none" cap="none" strike="noStrike">
                  <a:solidFill>
                    <a:srgbClr val="000000"/>
                  </a:solidFill>
                  <a:latin typeface="Rubik"/>
                  <a:ea typeface="Rubik"/>
                  <a:cs typeface="Rubik"/>
                  <a:sym typeface="Rubik"/>
                </a:rPr>
                <a:t> over VHS, even if the playback deck is VHS</a:t>
              </a:r>
              <a:endParaRPr/>
            </a:p>
          </p:txBody>
        </p:sp>
      </p:grpSp>
      <p:grpSp>
        <p:nvGrpSpPr>
          <p:cNvPr id="1078" name="Google Shape;1078;p57"/>
          <p:cNvGrpSpPr/>
          <p:nvPr/>
        </p:nvGrpSpPr>
        <p:grpSpPr>
          <a:xfrm>
            <a:off x="6169915" y="8053926"/>
            <a:ext cx="11941296" cy="2062247"/>
            <a:chOff x="0" y="0"/>
            <a:chExt cx="3512089" cy="606533"/>
          </a:xfrm>
        </p:grpSpPr>
        <p:sp>
          <p:nvSpPr>
            <p:cNvPr id="1079" name="Google Shape;1079;p57"/>
            <p:cNvSpPr/>
            <p:nvPr/>
          </p:nvSpPr>
          <p:spPr>
            <a:xfrm>
              <a:off x="0" y="0"/>
              <a:ext cx="3512089" cy="606533"/>
            </a:xfrm>
            <a:custGeom>
              <a:rect b="b" l="l" r="r" t="t"/>
              <a:pathLst>
                <a:path extrusionOk="0" h="606533" w="3512089">
                  <a:moveTo>
                    <a:pt x="33065" y="0"/>
                  </a:moveTo>
                  <a:lnTo>
                    <a:pt x="3479024" y="0"/>
                  </a:lnTo>
                  <a:cubicBezTo>
                    <a:pt x="3497285" y="0"/>
                    <a:pt x="3512089" y="14804"/>
                    <a:pt x="3512089" y="33065"/>
                  </a:cubicBezTo>
                  <a:lnTo>
                    <a:pt x="3512089" y="573469"/>
                  </a:lnTo>
                  <a:cubicBezTo>
                    <a:pt x="3512089" y="591730"/>
                    <a:pt x="3497285" y="606533"/>
                    <a:pt x="3479024" y="606533"/>
                  </a:cubicBezTo>
                  <a:lnTo>
                    <a:pt x="33065" y="606533"/>
                  </a:lnTo>
                  <a:cubicBezTo>
                    <a:pt x="14804" y="606533"/>
                    <a:pt x="0" y="591730"/>
                    <a:pt x="0" y="573469"/>
                  </a:cubicBezTo>
                  <a:lnTo>
                    <a:pt x="0" y="33065"/>
                  </a:lnTo>
                  <a:cubicBezTo>
                    <a:pt x="0" y="14804"/>
                    <a:pt x="14804" y="0"/>
                    <a:pt x="33065"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7"/>
            <p:cNvSpPr txBox="1"/>
            <p:nvPr/>
          </p:nvSpPr>
          <p:spPr>
            <a:xfrm>
              <a:off x="0" y="66675"/>
              <a:ext cx="3512089" cy="539858"/>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S-Video may increase cross color errors for VHS tapes depending on the complexity and detail of the recorded content</a:t>
              </a:r>
              <a:endParaRPr/>
            </a:p>
          </p:txBody>
        </p:sp>
      </p:grpSp>
      <p:grpSp>
        <p:nvGrpSpPr>
          <p:cNvPr id="1081" name="Google Shape;1081;p57"/>
          <p:cNvGrpSpPr/>
          <p:nvPr/>
        </p:nvGrpSpPr>
        <p:grpSpPr>
          <a:xfrm>
            <a:off x="6169915" y="3746315"/>
            <a:ext cx="11941296" cy="1977486"/>
            <a:chOff x="0" y="0"/>
            <a:chExt cx="3512089" cy="581604"/>
          </a:xfrm>
        </p:grpSpPr>
        <p:sp>
          <p:nvSpPr>
            <p:cNvPr id="1082" name="Google Shape;1082;p57"/>
            <p:cNvSpPr/>
            <p:nvPr/>
          </p:nvSpPr>
          <p:spPr>
            <a:xfrm>
              <a:off x="0" y="0"/>
              <a:ext cx="3512089" cy="581604"/>
            </a:xfrm>
            <a:custGeom>
              <a:rect b="b" l="l" r="r" t="t"/>
              <a:pathLst>
                <a:path extrusionOk="0" h="581604" w="3512089">
                  <a:moveTo>
                    <a:pt x="33065" y="0"/>
                  </a:moveTo>
                  <a:lnTo>
                    <a:pt x="3479024" y="0"/>
                  </a:lnTo>
                  <a:cubicBezTo>
                    <a:pt x="3497285" y="0"/>
                    <a:pt x="3512089" y="14804"/>
                    <a:pt x="3512089" y="33065"/>
                  </a:cubicBezTo>
                  <a:lnTo>
                    <a:pt x="3512089" y="548539"/>
                  </a:lnTo>
                  <a:cubicBezTo>
                    <a:pt x="3512089" y="566801"/>
                    <a:pt x="3497285" y="581604"/>
                    <a:pt x="3479024" y="581604"/>
                  </a:cubicBezTo>
                  <a:lnTo>
                    <a:pt x="33065" y="581604"/>
                  </a:lnTo>
                  <a:cubicBezTo>
                    <a:pt x="14804" y="581604"/>
                    <a:pt x="0" y="566801"/>
                    <a:pt x="0" y="548539"/>
                  </a:cubicBezTo>
                  <a:lnTo>
                    <a:pt x="0" y="33065"/>
                  </a:lnTo>
                  <a:cubicBezTo>
                    <a:pt x="0" y="14804"/>
                    <a:pt x="14804" y="0"/>
                    <a:pt x="33065" y="0"/>
                  </a:cubicBezTo>
                  <a:close/>
                </a:path>
              </a:pathLst>
            </a:custGeom>
            <a:solidFill>
              <a:srgbClr val="F0FFB2"/>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7"/>
            <p:cNvSpPr txBox="1"/>
            <p:nvPr/>
          </p:nvSpPr>
          <p:spPr>
            <a:xfrm>
              <a:off x="0" y="66675"/>
              <a:ext cx="3512089"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S-Video </a:t>
              </a:r>
              <a:r>
                <a:rPr b="1" i="0" lang="en-US" sz="4400" u="none" cap="none" strike="noStrike">
                  <a:solidFill>
                    <a:srgbClr val="000000"/>
                  </a:solidFill>
                  <a:latin typeface="Rubik"/>
                  <a:ea typeface="Rubik"/>
                  <a:cs typeface="Rubik"/>
                  <a:sym typeface="Rubik"/>
                </a:rPr>
                <a:t>reduces dot crawl</a:t>
              </a:r>
              <a:r>
                <a:rPr b="0" i="0" lang="en-US" sz="4400" u="none" cap="none" strike="noStrike">
                  <a:solidFill>
                    <a:srgbClr val="000000"/>
                  </a:solidFill>
                  <a:latin typeface="Rubik"/>
                  <a:ea typeface="Rubik"/>
                  <a:cs typeface="Rubik"/>
                  <a:sym typeface="Rubik"/>
                </a:rPr>
                <a:t> errors for SVHS and VHS tapes</a:t>
              </a:r>
              <a:endParaRPr/>
            </a:p>
          </p:txBody>
        </p:sp>
      </p:grpSp>
      <p:grpSp>
        <p:nvGrpSpPr>
          <p:cNvPr id="1084" name="Google Shape;1084;p57"/>
          <p:cNvGrpSpPr/>
          <p:nvPr/>
        </p:nvGrpSpPr>
        <p:grpSpPr>
          <a:xfrm>
            <a:off x="3488133" y="5900120"/>
            <a:ext cx="11941296" cy="1977486"/>
            <a:chOff x="0" y="0"/>
            <a:chExt cx="3512089" cy="581604"/>
          </a:xfrm>
        </p:grpSpPr>
        <p:sp>
          <p:nvSpPr>
            <p:cNvPr id="1085" name="Google Shape;1085;p57"/>
            <p:cNvSpPr/>
            <p:nvPr/>
          </p:nvSpPr>
          <p:spPr>
            <a:xfrm>
              <a:off x="0" y="0"/>
              <a:ext cx="3512089" cy="581604"/>
            </a:xfrm>
            <a:custGeom>
              <a:rect b="b" l="l" r="r" t="t"/>
              <a:pathLst>
                <a:path extrusionOk="0" h="581604" w="3512089">
                  <a:moveTo>
                    <a:pt x="33065" y="0"/>
                  </a:moveTo>
                  <a:lnTo>
                    <a:pt x="3479024" y="0"/>
                  </a:lnTo>
                  <a:cubicBezTo>
                    <a:pt x="3497285" y="0"/>
                    <a:pt x="3512089" y="14804"/>
                    <a:pt x="3512089" y="33065"/>
                  </a:cubicBezTo>
                  <a:lnTo>
                    <a:pt x="3512089" y="548539"/>
                  </a:lnTo>
                  <a:cubicBezTo>
                    <a:pt x="3512089" y="566801"/>
                    <a:pt x="3497285" y="581604"/>
                    <a:pt x="3479024" y="581604"/>
                  </a:cubicBezTo>
                  <a:lnTo>
                    <a:pt x="33065" y="581604"/>
                  </a:lnTo>
                  <a:cubicBezTo>
                    <a:pt x="14804" y="581604"/>
                    <a:pt x="0" y="566801"/>
                    <a:pt x="0" y="548539"/>
                  </a:cubicBezTo>
                  <a:lnTo>
                    <a:pt x="0" y="33065"/>
                  </a:lnTo>
                  <a:cubicBezTo>
                    <a:pt x="0" y="14804"/>
                    <a:pt x="14804" y="0"/>
                    <a:pt x="33065"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7"/>
            <p:cNvSpPr txBox="1"/>
            <p:nvPr/>
          </p:nvSpPr>
          <p:spPr>
            <a:xfrm>
              <a:off x="0" y="66675"/>
              <a:ext cx="3512089"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S-Video significantly </a:t>
              </a:r>
              <a:r>
                <a:rPr b="1" i="0" lang="en-US" sz="4400" u="none" cap="none" strike="noStrike">
                  <a:solidFill>
                    <a:srgbClr val="000000"/>
                  </a:solidFill>
                  <a:latin typeface="Rubik"/>
                  <a:ea typeface="Rubik"/>
                  <a:cs typeface="Rubik"/>
                  <a:sym typeface="Rubik"/>
                </a:rPr>
                <a:t>reduces cross-color</a:t>
              </a:r>
              <a:r>
                <a:rPr b="0" i="0" lang="en-US" sz="4400" u="none" cap="none" strike="noStrike">
                  <a:solidFill>
                    <a:srgbClr val="000000"/>
                  </a:solidFill>
                  <a:latin typeface="Rubik"/>
                  <a:ea typeface="Rubik"/>
                  <a:cs typeface="Rubik"/>
                  <a:sym typeface="Rubik"/>
                </a:rPr>
                <a:t> errors for SVHS tapes</a:t>
              </a:r>
              <a:endParaRPr/>
            </a:p>
          </p:txBody>
        </p:sp>
      </p:grpSp>
      <p:sp>
        <p:nvSpPr>
          <p:cNvPr id="1087" name="Google Shape;1087;p57"/>
          <p:cNvSpPr txBox="1"/>
          <p:nvPr/>
        </p:nvSpPr>
        <p:spPr>
          <a:xfrm>
            <a:off x="3735921" y="433910"/>
            <a:ext cx="13523379" cy="1408654"/>
          </a:xfrm>
          <a:prstGeom prst="rect">
            <a:avLst/>
          </a:prstGeom>
          <a:noFill/>
          <a:ln>
            <a:noFill/>
          </a:ln>
        </p:spPr>
        <p:txBody>
          <a:bodyPr anchorCtr="0" anchor="t" bIns="0" lIns="0" spcFirstLastPara="1" rIns="0" wrap="square" tIns="0">
            <a:spAutoFit/>
          </a:bodyPr>
          <a:lstStyle/>
          <a:p>
            <a:pPr indent="0" lvl="0" marL="0" marR="0" rtl="0" algn="ctr">
              <a:lnSpc>
                <a:spcPct val="96997"/>
              </a:lnSpc>
              <a:spcBef>
                <a:spcPts val="0"/>
              </a:spcBef>
              <a:spcAft>
                <a:spcPts val="0"/>
              </a:spcAft>
              <a:buNone/>
            </a:pPr>
            <a:r>
              <a:rPr b="1" i="0" lang="en-US" sz="10725" u="none" cap="none" strike="noStrike">
                <a:solidFill>
                  <a:srgbClr val="291B25"/>
                </a:solidFill>
                <a:latin typeface="Rubik"/>
                <a:ea typeface="Rubik"/>
                <a:cs typeface="Rubik"/>
                <a:sym typeface="Rubik"/>
              </a:rPr>
              <a:t>ANALYSIS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E9"/>
        </a:solidFill>
      </p:bgPr>
    </p:bg>
    <p:spTree>
      <p:nvGrpSpPr>
        <p:cNvPr id="1095" name="Shape 1095"/>
        <p:cNvGrpSpPr/>
        <p:nvPr/>
      </p:nvGrpSpPr>
      <p:grpSpPr>
        <a:xfrm>
          <a:off x="0" y="0"/>
          <a:ext cx="0" cy="0"/>
          <a:chOff x="0" y="0"/>
          <a:chExt cx="0" cy="0"/>
        </a:xfrm>
      </p:grpSpPr>
      <p:sp>
        <p:nvSpPr>
          <p:cNvPr id="1096" name="Google Shape;1096;p58"/>
          <p:cNvSpPr txBox="1"/>
          <p:nvPr/>
        </p:nvSpPr>
        <p:spPr>
          <a:xfrm>
            <a:off x="2064323" y="3842859"/>
            <a:ext cx="14159353" cy="5276923"/>
          </a:xfrm>
          <a:prstGeom prst="rect">
            <a:avLst/>
          </a:prstGeom>
          <a:noFill/>
          <a:ln>
            <a:noFill/>
          </a:ln>
        </p:spPr>
        <p:txBody>
          <a:bodyPr anchorCtr="0" anchor="t" bIns="0" lIns="0" spcFirstLastPara="1" rIns="0" wrap="square" tIns="0">
            <a:spAutoFit/>
          </a:bodyPr>
          <a:lstStyle/>
          <a:p>
            <a:pPr indent="0" lvl="0" marL="0" marR="0" rtl="0" algn="ctr">
              <a:lnSpc>
                <a:spcPct val="96998"/>
              </a:lnSpc>
              <a:spcBef>
                <a:spcPts val="0"/>
              </a:spcBef>
              <a:spcAft>
                <a:spcPts val="0"/>
              </a:spcAft>
              <a:buNone/>
            </a:pPr>
            <a:r>
              <a:rPr b="1" i="0" lang="en-US" sz="14024" u="none" cap="none" strike="noStrike">
                <a:solidFill>
                  <a:srgbClr val="CD3F14"/>
                </a:solidFill>
                <a:latin typeface="Rubik"/>
                <a:ea typeface="Rubik"/>
                <a:cs typeface="Rubik"/>
                <a:sym typeface="Rubik"/>
              </a:rPr>
              <a:t>APPLYING IN A PRESERVATON CONTEXT</a:t>
            </a:r>
            <a:endParaRPr/>
          </a:p>
        </p:txBody>
      </p:sp>
      <p:grpSp>
        <p:nvGrpSpPr>
          <p:cNvPr id="1097" name="Google Shape;1097;p58"/>
          <p:cNvGrpSpPr/>
          <p:nvPr/>
        </p:nvGrpSpPr>
        <p:grpSpPr>
          <a:xfrm rot="-392295">
            <a:off x="5288648" y="428817"/>
            <a:ext cx="7710704" cy="3130156"/>
            <a:chOff x="0" y="0"/>
            <a:chExt cx="10280938" cy="4173541"/>
          </a:xfrm>
        </p:grpSpPr>
        <p:sp>
          <p:nvSpPr>
            <p:cNvPr id="1098" name="Google Shape;1098;p58"/>
            <p:cNvSpPr/>
            <p:nvPr/>
          </p:nvSpPr>
          <p:spPr>
            <a:xfrm rot="276451">
              <a:off x="119442" y="397880"/>
              <a:ext cx="10042054" cy="3377782"/>
            </a:xfrm>
            <a:custGeom>
              <a:rect b="b" l="l" r="r" t="t"/>
              <a:pathLst>
                <a:path extrusionOk="0" h="3377782" w="10042054">
                  <a:moveTo>
                    <a:pt x="0" y="0"/>
                  </a:moveTo>
                  <a:lnTo>
                    <a:pt x="10042054" y="0"/>
                  </a:lnTo>
                  <a:lnTo>
                    <a:pt x="10042054" y="3377782"/>
                  </a:lnTo>
                  <a:lnTo>
                    <a:pt x="0" y="3377782"/>
                  </a:lnTo>
                  <a:lnTo>
                    <a:pt x="0" y="0"/>
                  </a:lnTo>
                  <a:close/>
                </a:path>
              </a:pathLst>
            </a:custGeom>
            <a:blipFill rotWithShape="1">
              <a:blip r:embed="rId3">
                <a:alphaModFix/>
              </a:blip>
              <a:stretch>
                <a:fillRect b="0" l="0" r="0" t="0"/>
              </a:stretch>
            </a:blipFill>
            <a:ln>
              <a:noFill/>
            </a:ln>
          </p:spPr>
        </p:sp>
        <p:sp>
          <p:nvSpPr>
            <p:cNvPr id="1099" name="Google Shape;1099;p58"/>
            <p:cNvSpPr txBox="1"/>
            <p:nvPr/>
          </p:nvSpPr>
          <p:spPr>
            <a:xfrm rot="206243">
              <a:off x="1686430" y="1094242"/>
              <a:ext cx="6898606" cy="1455644"/>
            </a:xfrm>
            <a:prstGeom prst="rect">
              <a:avLst/>
            </a:prstGeom>
            <a:noFill/>
            <a:ln>
              <a:noFill/>
            </a:ln>
          </p:spPr>
          <p:txBody>
            <a:bodyPr anchorCtr="0" anchor="t" bIns="0" lIns="0" spcFirstLastPara="1" rIns="0" wrap="square" tIns="0">
              <a:spAutoFit/>
            </a:bodyPr>
            <a:lstStyle/>
            <a:p>
              <a:pPr indent="0" lvl="0" marL="0" marR="0" rtl="0" algn="ctr">
                <a:lnSpc>
                  <a:spcPct val="97002"/>
                </a:lnSpc>
                <a:spcBef>
                  <a:spcPts val="0"/>
                </a:spcBef>
                <a:spcAft>
                  <a:spcPts val="0"/>
                </a:spcAft>
                <a:buNone/>
              </a:pPr>
              <a:r>
                <a:rPr b="0" i="0" lang="en-US" sz="8108" u="none" cap="none" strike="noStrike">
                  <a:solidFill>
                    <a:srgbClr val="291B25"/>
                  </a:solidFill>
                  <a:latin typeface="Play"/>
                  <a:ea typeface="Play"/>
                  <a:cs typeface="Play"/>
                  <a:sym typeface="Play"/>
                </a:rPr>
                <a:t>PART 3</a:t>
              </a:r>
              <a:endParaRPr/>
            </a:p>
          </p:txBody>
        </p:sp>
      </p:grpSp>
      <p:sp>
        <p:nvSpPr>
          <p:cNvPr id="1100" name="Google Shape;1100;p58"/>
          <p:cNvSpPr/>
          <p:nvPr/>
        </p:nvSpPr>
        <p:spPr>
          <a:xfrm rot="619246">
            <a:off x="16507518" y="-907419"/>
            <a:ext cx="3258790" cy="11791676"/>
          </a:xfrm>
          <a:custGeom>
            <a:rect b="b" l="l" r="r" t="t"/>
            <a:pathLst>
              <a:path extrusionOk="0" h="11791676" w="3258790">
                <a:moveTo>
                  <a:pt x="0" y="0"/>
                </a:moveTo>
                <a:lnTo>
                  <a:pt x="3258791" y="0"/>
                </a:lnTo>
                <a:lnTo>
                  <a:pt x="3258791" y="11791676"/>
                </a:lnTo>
                <a:lnTo>
                  <a:pt x="0" y="11791676"/>
                </a:lnTo>
                <a:lnTo>
                  <a:pt x="0" y="0"/>
                </a:lnTo>
                <a:close/>
              </a:path>
            </a:pathLst>
          </a:custGeom>
          <a:blipFill rotWithShape="1">
            <a:blip r:embed="rId4">
              <a:alphaModFix/>
            </a:blip>
            <a:stretch>
              <a:fillRect b="0" l="0" r="0" t="0"/>
            </a:stretch>
          </a:blipFill>
          <a:ln>
            <a:noFill/>
          </a:ln>
        </p:spPr>
      </p:sp>
      <p:sp>
        <p:nvSpPr>
          <p:cNvPr id="1101" name="Google Shape;1101;p58"/>
          <p:cNvSpPr/>
          <p:nvPr/>
        </p:nvSpPr>
        <p:spPr>
          <a:xfrm rot="619246">
            <a:off x="-1629395" y="-1234813"/>
            <a:ext cx="3258790" cy="11791676"/>
          </a:xfrm>
          <a:custGeom>
            <a:rect b="b" l="l" r="r" t="t"/>
            <a:pathLst>
              <a:path extrusionOk="0" h="11791676" w="3258790">
                <a:moveTo>
                  <a:pt x="0" y="0"/>
                </a:moveTo>
                <a:lnTo>
                  <a:pt x="3258790" y="0"/>
                </a:lnTo>
                <a:lnTo>
                  <a:pt x="3258790" y="11791676"/>
                </a:lnTo>
                <a:lnTo>
                  <a:pt x="0" y="11791676"/>
                </a:lnTo>
                <a:lnTo>
                  <a:pt x="0" y="0"/>
                </a:lnTo>
                <a:close/>
              </a:path>
            </a:pathLst>
          </a:custGeom>
          <a:blipFill rotWithShape="1">
            <a:blip r:embed="rId4">
              <a:alphaModFix/>
            </a:blip>
            <a:stretch>
              <a:fillRect b="0" l="0" r="0" t="0"/>
            </a:stretch>
          </a:blipFill>
          <a:ln>
            <a:noFill/>
          </a:ln>
        </p:spPr>
      </p:sp>
      <p:sp>
        <p:nvSpPr>
          <p:cNvPr id="1102" name="Google Shape;1102;p58"/>
          <p:cNvSpPr/>
          <p:nvPr/>
        </p:nvSpPr>
        <p:spPr>
          <a:xfrm rot="-1302773">
            <a:off x="1198695" y="582396"/>
            <a:ext cx="1952660" cy="2057400"/>
          </a:xfrm>
          <a:custGeom>
            <a:rect b="b" l="l" r="r" t="t"/>
            <a:pathLst>
              <a:path extrusionOk="0" h="2057400" w="1952660">
                <a:moveTo>
                  <a:pt x="0" y="0"/>
                </a:moveTo>
                <a:lnTo>
                  <a:pt x="1952659" y="0"/>
                </a:lnTo>
                <a:lnTo>
                  <a:pt x="1952659" y="2057400"/>
                </a:lnTo>
                <a:lnTo>
                  <a:pt x="0" y="2057400"/>
                </a:lnTo>
                <a:lnTo>
                  <a:pt x="0" y="0"/>
                </a:lnTo>
                <a:close/>
              </a:path>
            </a:pathLst>
          </a:custGeom>
          <a:blipFill rotWithShape="1">
            <a:blip r:embed="rId5">
              <a:alphaModFix/>
            </a:blip>
            <a:stretch>
              <a:fillRect b="0" l="0" r="0" t="0"/>
            </a:stretch>
          </a:blipFill>
          <a:ln>
            <a:noFill/>
          </a:ln>
        </p:spPr>
      </p:sp>
      <p:sp>
        <p:nvSpPr>
          <p:cNvPr id="1103" name="Google Shape;1103;p58"/>
          <p:cNvSpPr/>
          <p:nvPr/>
        </p:nvSpPr>
        <p:spPr>
          <a:xfrm rot="-1302773">
            <a:off x="14995338" y="7941388"/>
            <a:ext cx="1952660" cy="2057400"/>
          </a:xfrm>
          <a:custGeom>
            <a:rect b="b" l="l" r="r" t="t"/>
            <a:pathLst>
              <a:path extrusionOk="0" h="2057400" w="1952660">
                <a:moveTo>
                  <a:pt x="0" y="0"/>
                </a:moveTo>
                <a:lnTo>
                  <a:pt x="1952660" y="0"/>
                </a:lnTo>
                <a:lnTo>
                  <a:pt x="1952660" y="2057400"/>
                </a:lnTo>
                <a:lnTo>
                  <a:pt x="0" y="205740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E9"/>
        </a:solidFill>
      </p:bgPr>
    </p:bg>
    <p:spTree>
      <p:nvGrpSpPr>
        <p:cNvPr id="1111" name="Shape 1111"/>
        <p:cNvGrpSpPr/>
        <p:nvPr/>
      </p:nvGrpSpPr>
      <p:grpSpPr>
        <a:xfrm>
          <a:off x="0" y="0"/>
          <a:ext cx="0" cy="0"/>
          <a:chOff x="0" y="0"/>
          <a:chExt cx="0" cy="0"/>
        </a:xfrm>
      </p:grpSpPr>
      <p:sp>
        <p:nvSpPr>
          <p:cNvPr id="1112" name="Google Shape;1112;p59"/>
          <p:cNvSpPr/>
          <p:nvPr/>
        </p:nvSpPr>
        <p:spPr>
          <a:xfrm rot="619246">
            <a:off x="16507518" y="-907419"/>
            <a:ext cx="3258790" cy="11791676"/>
          </a:xfrm>
          <a:custGeom>
            <a:rect b="b" l="l" r="r" t="t"/>
            <a:pathLst>
              <a:path extrusionOk="0" h="11791676" w="3258790">
                <a:moveTo>
                  <a:pt x="0" y="0"/>
                </a:moveTo>
                <a:lnTo>
                  <a:pt x="3258791" y="0"/>
                </a:lnTo>
                <a:lnTo>
                  <a:pt x="3258791" y="11791676"/>
                </a:lnTo>
                <a:lnTo>
                  <a:pt x="0" y="11791676"/>
                </a:lnTo>
                <a:lnTo>
                  <a:pt x="0" y="0"/>
                </a:lnTo>
                <a:close/>
              </a:path>
            </a:pathLst>
          </a:custGeom>
          <a:blipFill rotWithShape="1">
            <a:blip r:embed="rId3">
              <a:alphaModFix/>
            </a:blip>
            <a:stretch>
              <a:fillRect b="0" l="0" r="0" t="0"/>
            </a:stretch>
          </a:blipFill>
          <a:ln>
            <a:noFill/>
          </a:ln>
        </p:spPr>
      </p:sp>
      <p:sp>
        <p:nvSpPr>
          <p:cNvPr id="1113" name="Google Shape;1113;p59"/>
          <p:cNvSpPr/>
          <p:nvPr/>
        </p:nvSpPr>
        <p:spPr>
          <a:xfrm rot="619246">
            <a:off x="-1629395" y="-1234813"/>
            <a:ext cx="3258790" cy="11791676"/>
          </a:xfrm>
          <a:custGeom>
            <a:rect b="b" l="l" r="r" t="t"/>
            <a:pathLst>
              <a:path extrusionOk="0" h="11791676" w="3258790">
                <a:moveTo>
                  <a:pt x="0" y="0"/>
                </a:moveTo>
                <a:lnTo>
                  <a:pt x="3258790" y="0"/>
                </a:lnTo>
                <a:lnTo>
                  <a:pt x="3258790" y="11791676"/>
                </a:lnTo>
                <a:lnTo>
                  <a:pt x="0" y="11791676"/>
                </a:lnTo>
                <a:lnTo>
                  <a:pt x="0" y="0"/>
                </a:lnTo>
                <a:close/>
              </a:path>
            </a:pathLst>
          </a:custGeom>
          <a:blipFill rotWithShape="1">
            <a:blip r:embed="rId3">
              <a:alphaModFix/>
            </a:blip>
            <a:stretch>
              <a:fillRect b="0" l="0" r="0" t="0"/>
            </a:stretch>
          </a:blipFill>
          <a:ln>
            <a:noFill/>
          </a:ln>
        </p:spPr>
      </p:sp>
      <p:sp>
        <p:nvSpPr>
          <p:cNvPr id="1114" name="Google Shape;1114;p59"/>
          <p:cNvSpPr txBox="1"/>
          <p:nvPr/>
        </p:nvSpPr>
        <p:spPr>
          <a:xfrm>
            <a:off x="2502029" y="1058265"/>
            <a:ext cx="14159353" cy="1309092"/>
          </a:xfrm>
          <a:prstGeom prst="rect">
            <a:avLst/>
          </a:prstGeom>
          <a:noFill/>
          <a:ln>
            <a:noFill/>
          </a:ln>
        </p:spPr>
        <p:txBody>
          <a:bodyPr anchorCtr="0" anchor="t" bIns="0" lIns="0" spcFirstLastPara="1" rIns="0" wrap="square" tIns="0">
            <a:spAutoFit/>
          </a:bodyPr>
          <a:lstStyle/>
          <a:p>
            <a:pPr indent="0" lvl="0" marL="0" marR="0" rtl="0" algn="ctr">
              <a:lnSpc>
                <a:spcPct val="96997"/>
              </a:lnSpc>
              <a:spcBef>
                <a:spcPts val="0"/>
              </a:spcBef>
              <a:spcAft>
                <a:spcPts val="0"/>
              </a:spcAft>
              <a:buNone/>
            </a:pPr>
            <a:r>
              <a:rPr b="1" i="0" lang="en-US" sz="9925" u="none" cap="none" strike="noStrike">
                <a:solidFill>
                  <a:srgbClr val="CD3F14"/>
                </a:solidFill>
                <a:latin typeface="Rubik"/>
                <a:ea typeface="Rubik"/>
                <a:cs typeface="Rubik"/>
                <a:sym typeface="Rubik"/>
              </a:rPr>
              <a:t>RECOMMENDATIONS</a:t>
            </a:r>
            <a:endParaRPr/>
          </a:p>
        </p:txBody>
      </p:sp>
      <p:grpSp>
        <p:nvGrpSpPr>
          <p:cNvPr id="1115" name="Google Shape;1115;p59"/>
          <p:cNvGrpSpPr/>
          <p:nvPr/>
        </p:nvGrpSpPr>
        <p:grpSpPr>
          <a:xfrm>
            <a:off x="2502029" y="2846478"/>
            <a:ext cx="13618039" cy="1977486"/>
            <a:chOff x="0" y="0"/>
            <a:chExt cx="4005240" cy="581604"/>
          </a:xfrm>
        </p:grpSpPr>
        <p:sp>
          <p:nvSpPr>
            <p:cNvPr id="1116" name="Google Shape;1116;p59"/>
            <p:cNvSpPr/>
            <p:nvPr/>
          </p:nvSpPr>
          <p:spPr>
            <a:xfrm>
              <a:off x="0" y="0"/>
              <a:ext cx="4005240" cy="581604"/>
            </a:xfrm>
            <a:custGeom>
              <a:rect b="b" l="l" r="r" t="t"/>
              <a:pathLst>
                <a:path extrusionOk="0" h="581604" w="4005240">
                  <a:moveTo>
                    <a:pt x="28994" y="0"/>
                  </a:moveTo>
                  <a:lnTo>
                    <a:pt x="3976246" y="0"/>
                  </a:lnTo>
                  <a:cubicBezTo>
                    <a:pt x="3992259" y="0"/>
                    <a:pt x="4005240" y="12981"/>
                    <a:pt x="4005240" y="28994"/>
                  </a:cubicBezTo>
                  <a:lnTo>
                    <a:pt x="4005240" y="552610"/>
                  </a:lnTo>
                  <a:cubicBezTo>
                    <a:pt x="4005240" y="568623"/>
                    <a:pt x="3992259" y="581604"/>
                    <a:pt x="3976246" y="581604"/>
                  </a:cubicBezTo>
                  <a:lnTo>
                    <a:pt x="28994" y="581604"/>
                  </a:lnTo>
                  <a:cubicBezTo>
                    <a:pt x="12981" y="581604"/>
                    <a:pt x="0" y="568623"/>
                    <a:pt x="0" y="552610"/>
                  </a:cubicBezTo>
                  <a:lnTo>
                    <a:pt x="0" y="28994"/>
                  </a:lnTo>
                  <a:cubicBezTo>
                    <a:pt x="0" y="12981"/>
                    <a:pt x="12981" y="0"/>
                    <a:pt x="28994"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9"/>
            <p:cNvSpPr txBox="1"/>
            <p:nvPr/>
          </p:nvSpPr>
          <p:spPr>
            <a:xfrm>
              <a:off x="0" y="95250"/>
              <a:ext cx="4005239" cy="48635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5499" u="none" cap="none" strike="noStrike">
                  <a:solidFill>
                    <a:srgbClr val="000000"/>
                  </a:solidFill>
                  <a:latin typeface="Rubik"/>
                  <a:ea typeface="Rubik"/>
                  <a:cs typeface="Rubik"/>
                  <a:sym typeface="Rubik"/>
                </a:rPr>
                <a:t>Use S-VHS decks to transfer both S-VHS and VHS Tapes</a:t>
              </a:r>
              <a:endParaRPr/>
            </a:p>
          </p:txBody>
        </p:sp>
      </p:grpSp>
      <p:grpSp>
        <p:nvGrpSpPr>
          <p:cNvPr id="1118" name="Google Shape;1118;p59"/>
          <p:cNvGrpSpPr/>
          <p:nvPr/>
        </p:nvGrpSpPr>
        <p:grpSpPr>
          <a:xfrm>
            <a:off x="1859554" y="5300215"/>
            <a:ext cx="13618039" cy="1977486"/>
            <a:chOff x="0" y="0"/>
            <a:chExt cx="4005240" cy="581604"/>
          </a:xfrm>
        </p:grpSpPr>
        <p:sp>
          <p:nvSpPr>
            <p:cNvPr id="1119" name="Google Shape;1119;p59"/>
            <p:cNvSpPr/>
            <p:nvPr/>
          </p:nvSpPr>
          <p:spPr>
            <a:xfrm>
              <a:off x="0" y="0"/>
              <a:ext cx="4005240" cy="581604"/>
            </a:xfrm>
            <a:custGeom>
              <a:rect b="b" l="l" r="r" t="t"/>
              <a:pathLst>
                <a:path extrusionOk="0" h="581604" w="4005240">
                  <a:moveTo>
                    <a:pt x="28994" y="0"/>
                  </a:moveTo>
                  <a:lnTo>
                    <a:pt x="3976246" y="0"/>
                  </a:lnTo>
                  <a:cubicBezTo>
                    <a:pt x="3992259" y="0"/>
                    <a:pt x="4005240" y="12981"/>
                    <a:pt x="4005240" y="28994"/>
                  </a:cubicBezTo>
                  <a:lnTo>
                    <a:pt x="4005240" y="552610"/>
                  </a:lnTo>
                  <a:cubicBezTo>
                    <a:pt x="4005240" y="568623"/>
                    <a:pt x="3992259" y="581604"/>
                    <a:pt x="3976246" y="581604"/>
                  </a:cubicBezTo>
                  <a:lnTo>
                    <a:pt x="28994" y="581604"/>
                  </a:lnTo>
                  <a:cubicBezTo>
                    <a:pt x="12981" y="581604"/>
                    <a:pt x="0" y="568623"/>
                    <a:pt x="0" y="552610"/>
                  </a:cubicBezTo>
                  <a:lnTo>
                    <a:pt x="0" y="28994"/>
                  </a:lnTo>
                  <a:cubicBezTo>
                    <a:pt x="0" y="12981"/>
                    <a:pt x="12981" y="0"/>
                    <a:pt x="28994"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9"/>
            <p:cNvSpPr txBox="1"/>
            <p:nvPr/>
          </p:nvSpPr>
          <p:spPr>
            <a:xfrm>
              <a:off x="0" y="95250"/>
              <a:ext cx="4005239" cy="48635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5499" u="none" cap="none" strike="noStrike">
                  <a:solidFill>
                    <a:srgbClr val="000000"/>
                  </a:solidFill>
                  <a:latin typeface="Rubik"/>
                  <a:ea typeface="Rubik"/>
                  <a:cs typeface="Rubik"/>
                  <a:sym typeface="Rubik"/>
                </a:rPr>
                <a:t>Use S-Video to transfer S-VHS tapes</a:t>
              </a:r>
              <a:endParaRPr/>
            </a:p>
          </p:txBody>
        </p:sp>
      </p:grpSp>
      <p:grpSp>
        <p:nvGrpSpPr>
          <p:cNvPr id="1121" name="Google Shape;1121;p59"/>
          <p:cNvGrpSpPr/>
          <p:nvPr/>
        </p:nvGrpSpPr>
        <p:grpSpPr>
          <a:xfrm>
            <a:off x="1175316" y="7753951"/>
            <a:ext cx="13618039" cy="1977486"/>
            <a:chOff x="0" y="0"/>
            <a:chExt cx="4005240" cy="581604"/>
          </a:xfrm>
        </p:grpSpPr>
        <p:sp>
          <p:nvSpPr>
            <p:cNvPr id="1122" name="Google Shape;1122;p59"/>
            <p:cNvSpPr/>
            <p:nvPr/>
          </p:nvSpPr>
          <p:spPr>
            <a:xfrm>
              <a:off x="0" y="0"/>
              <a:ext cx="4005240" cy="581604"/>
            </a:xfrm>
            <a:custGeom>
              <a:rect b="b" l="l" r="r" t="t"/>
              <a:pathLst>
                <a:path extrusionOk="0" h="581604" w="4005240">
                  <a:moveTo>
                    <a:pt x="28994" y="0"/>
                  </a:moveTo>
                  <a:lnTo>
                    <a:pt x="3976246" y="0"/>
                  </a:lnTo>
                  <a:cubicBezTo>
                    <a:pt x="3992259" y="0"/>
                    <a:pt x="4005240" y="12981"/>
                    <a:pt x="4005240" y="28994"/>
                  </a:cubicBezTo>
                  <a:lnTo>
                    <a:pt x="4005240" y="552610"/>
                  </a:lnTo>
                  <a:cubicBezTo>
                    <a:pt x="4005240" y="568623"/>
                    <a:pt x="3992259" y="581604"/>
                    <a:pt x="3976246" y="581604"/>
                  </a:cubicBezTo>
                  <a:lnTo>
                    <a:pt x="28994" y="581604"/>
                  </a:lnTo>
                  <a:cubicBezTo>
                    <a:pt x="12981" y="581604"/>
                    <a:pt x="0" y="568623"/>
                    <a:pt x="0" y="552610"/>
                  </a:cubicBezTo>
                  <a:lnTo>
                    <a:pt x="0" y="28994"/>
                  </a:lnTo>
                  <a:cubicBezTo>
                    <a:pt x="0" y="12981"/>
                    <a:pt x="12981" y="0"/>
                    <a:pt x="28994" y="0"/>
                  </a:cubicBezTo>
                  <a:close/>
                </a:path>
              </a:pathLst>
            </a:custGeom>
            <a:solidFill>
              <a:srgbClr val="CD1414"/>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9"/>
            <p:cNvSpPr txBox="1"/>
            <p:nvPr/>
          </p:nvSpPr>
          <p:spPr>
            <a:xfrm>
              <a:off x="0" y="76200"/>
              <a:ext cx="4005239" cy="50540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900" u="none" cap="none" strike="noStrike">
                  <a:solidFill>
                    <a:srgbClr val="FFFFFF"/>
                  </a:solidFill>
                  <a:latin typeface="Rubik"/>
                  <a:ea typeface="Rubik"/>
                  <a:cs typeface="Rubik"/>
                  <a:sym typeface="Rubik"/>
                </a:rPr>
                <a:t>I cannot make a recommendation for whether to use S-Video or Composite VHS tapes</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E9"/>
        </a:solidFill>
      </p:bgPr>
    </p:bg>
    <p:spTree>
      <p:nvGrpSpPr>
        <p:cNvPr id="1131" name="Shape 1131"/>
        <p:cNvGrpSpPr/>
        <p:nvPr/>
      </p:nvGrpSpPr>
      <p:grpSpPr>
        <a:xfrm>
          <a:off x="0" y="0"/>
          <a:ext cx="0" cy="0"/>
          <a:chOff x="0" y="0"/>
          <a:chExt cx="0" cy="0"/>
        </a:xfrm>
      </p:grpSpPr>
      <p:sp>
        <p:nvSpPr>
          <p:cNvPr id="1132" name="Google Shape;1132;p60"/>
          <p:cNvSpPr/>
          <p:nvPr/>
        </p:nvSpPr>
        <p:spPr>
          <a:xfrm rot="-569770">
            <a:off x="16507518" y="-907419"/>
            <a:ext cx="3258790" cy="11791676"/>
          </a:xfrm>
          <a:custGeom>
            <a:rect b="b" l="l" r="r" t="t"/>
            <a:pathLst>
              <a:path extrusionOk="0" h="11791676" w="3258790">
                <a:moveTo>
                  <a:pt x="0" y="0"/>
                </a:moveTo>
                <a:lnTo>
                  <a:pt x="3258791" y="0"/>
                </a:lnTo>
                <a:lnTo>
                  <a:pt x="3258791" y="11791676"/>
                </a:lnTo>
                <a:lnTo>
                  <a:pt x="0" y="11791676"/>
                </a:lnTo>
                <a:lnTo>
                  <a:pt x="0" y="0"/>
                </a:lnTo>
                <a:close/>
              </a:path>
            </a:pathLst>
          </a:custGeom>
          <a:blipFill rotWithShape="1">
            <a:blip r:embed="rId3">
              <a:alphaModFix/>
            </a:blip>
            <a:stretch>
              <a:fillRect b="0" l="0" r="0" t="0"/>
            </a:stretch>
          </a:blipFill>
          <a:ln>
            <a:noFill/>
          </a:ln>
        </p:spPr>
      </p:sp>
      <p:sp>
        <p:nvSpPr>
          <p:cNvPr id="1133" name="Google Shape;1133;p60"/>
          <p:cNvSpPr/>
          <p:nvPr/>
        </p:nvSpPr>
        <p:spPr>
          <a:xfrm rot="-578408">
            <a:off x="-1629395" y="-1044313"/>
            <a:ext cx="3258790" cy="11791676"/>
          </a:xfrm>
          <a:custGeom>
            <a:rect b="b" l="l" r="r" t="t"/>
            <a:pathLst>
              <a:path extrusionOk="0" h="11791676" w="3258790">
                <a:moveTo>
                  <a:pt x="0" y="0"/>
                </a:moveTo>
                <a:lnTo>
                  <a:pt x="3258790" y="0"/>
                </a:lnTo>
                <a:lnTo>
                  <a:pt x="3258790" y="11791676"/>
                </a:lnTo>
                <a:lnTo>
                  <a:pt x="0" y="11791676"/>
                </a:lnTo>
                <a:lnTo>
                  <a:pt x="0" y="0"/>
                </a:lnTo>
                <a:close/>
              </a:path>
            </a:pathLst>
          </a:custGeom>
          <a:blipFill rotWithShape="1">
            <a:blip r:embed="rId3">
              <a:alphaModFix/>
            </a:blip>
            <a:stretch>
              <a:fillRect b="0" l="0" r="0" t="0"/>
            </a:stretch>
          </a:blipFill>
          <a:ln>
            <a:noFill/>
          </a:ln>
        </p:spPr>
      </p:sp>
      <p:sp>
        <p:nvSpPr>
          <p:cNvPr id="1134" name="Google Shape;1134;p60"/>
          <p:cNvSpPr txBox="1"/>
          <p:nvPr/>
        </p:nvSpPr>
        <p:spPr>
          <a:xfrm>
            <a:off x="1549385" y="845396"/>
            <a:ext cx="14159353" cy="1532382"/>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1" i="0" lang="en-US" sz="11700" u="none" cap="none" strike="noStrike">
                <a:solidFill>
                  <a:srgbClr val="CD3F14"/>
                </a:solidFill>
                <a:latin typeface="Rubik"/>
                <a:ea typeface="Rubik"/>
                <a:cs typeface="Rubik"/>
                <a:sym typeface="Rubik"/>
              </a:rPr>
              <a:t>CHALLENGES</a:t>
            </a:r>
            <a:endParaRPr/>
          </a:p>
        </p:txBody>
      </p:sp>
      <p:grpSp>
        <p:nvGrpSpPr>
          <p:cNvPr id="1135" name="Google Shape;1135;p60"/>
          <p:cNvGrpSpPr/>
          <p:nvPr/>
        </p:nvGrpSpPr>
        <p:grpSpPr>
          <a:xfrm>
            <a:off x="2593701" y="2300751"/>
            <a:ext cx="12336709" cy="1855901"/>
            <a:chOff x="0" y="0"/>
            <a:chExt cx="3937681" cy="592374"/>
          </a:xfrm>
        </p:grpSpPr>
        <p:sp>
          <p:nvSpPr>
            <p:cNvPr id="1136" name="Google Shape;1136;p60"/>
            <p:cNvSpPr/>
            <p:nvPr/>
          </p:nvSpPr>
          <p:spPr>
            <a:xfrm>
              <a:off x="0" y="0"/>
              <a:ext cx="3937681" cy="592374"/>
            </a:xfrm>
            <a:custGeom>
              <a:rect b="b" l="l" r="r" t="t"/>
              <a:pathLst>
                <a:path extrusionOk="0" h="592374" w="3937681">
                  <a:moveTo>
                    <a:pt x="32005" y="0"/>
                  </a:moveTo>
                  <a:lnTo>
                    <a:pt x="3905676" y="0"/>
                  </a:lnTo>
                  <a:cubicBezTo>
                    <a:pt x="3914165" y="0"/>
                    <a:pt x="3922305" y="3372"/>
                    <a:pt x="3928307" y="9374"/>
                  </a:cubicBezTo>
                  <a:cubicBezTo>
                    <a:pt x="3934309" y="15376"/>
                    <a:pt x="3937681" y="23517"/>
                    <a:pt x="3937681" y="32005"/>
                  </a:cubicBezTo>
                  <a:lnTo>
                    <a:pt x="3937681" y="560369"/>
                  </a:lnTo>
                  <a:cubicBezTo>
                    <a:pt x="3937681" y="568857"/>
                    <a:pt x="3934309" y="576998"/>
                    <a:pt x="3928307" y="583000"/>
                  </a:cubicBezTo>
                  <a:cubicBezTo>
                    <a:pt x="3922305" y="589002"/>
                    <a:pt x="3914165" y="592374"/>
                    <a:pt x="3905676" y="592374"/>
                  </a:cubicBezTo>
                  <a:lnTo>
                    <a:pt x="32005" y="592374"/>
                  </a:lnTo>
                  <a:cubicBezTo>
                    <a:pt x="23517" y="592374"/>
                    <a:pt x="15376" y="589002"/>
                    <a:pt x="9374" y="583000"/>
                  </a:cubicBezTo>
                  <a:cubicBezTo>
                    <a:pt x="3372" y="576998"/>
                    <a:pt x="0" y="568857"/>
                    <a:pt x="0" y="560369"/>
                  </a:cubicBezTo>
                  <a:lnTo>
                    <a:pt x="0" y="32005"/>
                  </a:lnTo>
                  <a:cubicBezTo>
                    <a:pt x="0" y="23517"/>
                    <a:pt x="3372" y="15376"/>
                    <a:pt x="9374" y="9374"/>
                  </a:cubicBezTo>
                  <a:cubicBezTo>
                    <a:pt x="15376" y="3372"/>
                    <a:pt x="23517" y="0"/>
                    <a:pt x="32005"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0"/>
            <p:cNvSpPr txBox="1"/>
            <p:nvPr/>
          </p:nvSpPr>
          <p:spPr>
            <a:xfrm>
              <a:off x="0" y="66675"/>
              <a:ext cx="3937681" cy="52569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Equipment common in preservation labs does </a:t>
              </a:r>
              <a:r>
                <a:rPr b="1" i="0" lang="en-US" sz="4400" u="none" cap="none" strike="noStrike">
                  <a:solidFill>
                    <a:srgbClr val="000000"/>
                  </a:solidFill>
                  <a:latin typeface="Rubik"/>
                  <a:ea typeface="Rubik"/>
                  <a:cs typeface="Rubik"/>
                  <a:sym typeface="Rubik"/>
                </a:rPr>
                <a:t>not</a:t>
              </a:r>
              <a:r>
                <a:rPr b="0" i="0" lang="en-US" sz="4400" u="none" cap="none" strike="noStrike">
                  <a:solidFill>
                    <a:srgbClr val="000000"/>
                  </a:solidFill>
                  <a:latin typeface="Rubik"/>
                  <a:ea typeface="Rubik"/>
                  <a:cs typeface="Rubik"/>
                  <a:sym typeface="Rubik"/>
                </a:rPr>
                <a:t> support S-Video</a:t>
              </a:r>
              <a:endParaRPr/>
            </a:p>
          </p:txBody>
        </p:sp>
      </p:grpSp>
      <p:grpSp>
        <p:nvGrpSpPr>
          <p:cNvPr id="1138" name="Google Shape;1138;p60"/>
          <p:cNvGrpSpPr/>
          <p:nvPr/>
        </p:nvGrpSpPr>
        <p:grpSpPr>
          <a:xfrm>
            <a:off x="2907066" y="5619033"/>
            <a:ext cx="12336709" cy="1366878"/>
            <a:chOff x="0" y="0"/>
            <a:chExt cx="3937681" cy="436286"/>
          </a:xfrm>
        </p:grpSpPr>
        <p:sp>
          <p:nvSpPr>
            <p:cNvPr id="1139" name="Google Shape;1139;p60"/>
            <p:cNvSpPr/>
            <p:nvPr/>
          </p:nvSpPr>
          <p:spPr>
            <a:xfrm>
              <a:off x="0" y="0"/>
              <a:ext cx="3937681" cy="436286"/>
            </a:xfrm>
            <a:custGeom>
              <a:rect b="b" l="l" r="r" t="t"/>
              <a:pathLst>
                <a:path extrusionOk="0" h="436286" w="3937681">
                  <a:moveTo>
                    <a:pt x="32005" y="0"/>
                  </a:moveTo>
                  <a:lnTo>
                    <a:pt x="3905676" y="0"/>
                  </a:lnTo>
                  <a:cubicBezTo>
                    <a:pt x="3914165" y="0"/>
                    <a:pt x="3922305" y="3372"/>
                    <a:pt x="3928307" y="9374"/>
                  </a:cubicBezTo>
                  <a:cubicBezTo>
                    <a:pt x="3934309" y="15376"/>
                    <a:pt x="3937681" y="23517"/>
                    <a:pt x="3937681" y="32005"/>
                  </a:cubicBezTo>
                  <a:lnTo>
                    <a:pt x="3937681" y="404281"/>
                  </a:lnTo>
                  <a:cubicBezTo>
                    <a:pt x="3937681" y="412769"/>
                    <a:pt x="3934309" y="420909"/>
                    <a:pt x="3928307" y="426912"/>
                  </a:cubicBezTo>
                  <a:cubicBezTo>
                    <a:pt x="3922305" y="432914"/>
                    <a:pt x="3914165" y="436286"/>
                    <a:pt x="3905676" y="436286"/>
                  </a:cubicBezTo>
                  <a:lnTo>
                    <a:pt x="32005" y="436286"/>
                  </a:lnTo>
                  <a:cubicBezTo>
                    <a:pt x="23517" y="436286"/>
                    <a:pt x="15376" y="432914"/>
                    <a:pt x="9374" y="426912"/>
                  </a:cubicBezTo>
                  <a:cubicBezTo>
                    <a:pt x="3372" y="420909"/>
                    <a:pt x="0" y="412769"/>
                    <a:pt x="0" y="404281"/>
                  </a:cubicBezTo>
                  <a:lnTo>
                    <a:pt x="0" y="32005"/>
                  </a:lnTo>
                  <a:cubicBezTo>
                    <a:pt x="0" y="23517"/>
                    <a:pt x="3372" y="15376"/>
                    <a:pt x="9374" y="9374"/>
                  </a:cubicBezTo>
                  <a:cubicBezTo>
                    <a:pt x="15376" y="3372"/>
                    <a:pt x="23517" y="0"/>
                    <a:pt x="32005"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0"/>
            <p:cNvSpPr txBox="1"/>
            <p:nvPr/>
          </p:nvSpPr>
          <p:spPr>
            <a:xfrm>
              <a:off x="0" y="57150"/>
              <a:ext cx="3937681" cy="379136"/>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3900" u="none" cap="none" strike="noStrike">
                  <a:solidFill>
                    <a:srgbClr val="000000"/>
                  </a:solidFill>
                  <a:latin typeface="Rubik"/>
                  <a:ea typeface="Rubik"/>
                  <a:cs typeface="Rubik"/>
                  <a:sym typeface="Rubik"/>
                </a:rPr>
                <a:t>Equipment that does support S-Video is expensive. How do we prioritize our budgets?</a:t>
              </a:r>
              <a:endParaRPr/>
            </a:p>
          </p:txBody>
        </p:sp>
      </p:grpSp>
      <p:grpSp>
        <p:nvGrpSpPr>
          <p:cNvPr id="1141" name="Google Shape;1141;p60"/>
          <p:cNvGrpSpPr/>
          <p:nvPr/>
        </p:nvGrpSpPr>
        <p:grpSpPr>
          <a:xfrm>
            <a:off x="2966417" y="8190147"/>
            <a:ext cx="12218008" cy="1855901"/>
            <a:chOff x="0" y="0"/>
            <a:chExt cx="3899794" cy="592374"/>
          </a:xfrm>
        </p:grpSpPr>
        <p:sp>
          <p:nvSpPr>
            <p:cNvPr id="1142" name="Google Shape;1142;p60"/>
            <p:cNvSpPr/>
            <p:nvPr/>
          </p:nvSpPr>
          <p:spPr>
            <a:xfrm>
              <a:off x="0" y="0"/>
              <a:ext cx="3899794" cy="592374"/>
            </a:xfrm>
            <a:custGeom>
              <a:rect b="b" l="l" r="r" t="t"/>
              <a:pathLst>
                <a:path extrusionOk="0" h="592374" w="3899794">
                  <a:moveTo>
                    <a:pt x="32316" y="0"/>
                  </a:moveTo>
                  <a:lnTo>
                    <a:pt x="3867477" y="0"/>
                  </a:lnTo>
                  <a:cubicBezTo>
                    <a:pt x="3876048" y="0"/>
                    <a:pt x="3884268" y="3405"/>
                    <a:pt x="3890328" y="9465"/>
                  </a:cubicBezTo>
                  <a:cubicBezTo>
                    <a:pt x="3896389" y="15526"/>
                    <a:pt x="3899794" y="23745"/>
                    <a:pt x="3899794" y="32316"/>
                  </a:cubicBezTo>
                  <a:lnTo>
                    <a:pt x="3899794" y="560058"/>
                  </a:lnTo>
                  <a:cubicBezTo>
                    <a:pt x="3899794" y="568629"/>
                    <a:pt x="3896389" y="576848"/>
                    <a:pt x="3890328" y="582909"/>
                  </a:cubicBezTo>
                  <a:cubicBezTo>
                    <a:pt x="3884268" y="588969"/>
                    <a:pt x="3876048" y="592374"/>
                    <a:pt x="3867477" y="592374"/>
                  </a:cubicBezTo>
                  <a:lnTo>
                    <a:pt x="32316" y="592374"/>
                  </a:lnTo>
                  <a:cubicBezTo>
                    <a:pt x="23745" y="592374"/>
                    <a:pt x="15526" y="588969"/>
                    <a:pt x="9465" y="582909"/>
                  </a:cubicBezTo>
                  <a:cubicBezTo>
                    <a:pt x="3405" y="576848"/>
                    <a:pt x="0" y="568629"/>
                    <a:pt x="0" y="560058"/>
                  </a:cubicBezTo>
                  <a:lnTo>
                    <a:pt x="0" y="32316"/>
                  </a:lnTo>
                  <a:cubicBezTo>
                    <a:pt x="0" y="23745"/>
                    <a:pt x="3405" y="15526"/>
                    <a:pt x="9465" y="9465"/>
                  </a:cubicBezTo>
                  <a:cubicBezTo>
                    <a:pt x="15526" y="3405"/>
                    <a:pt x="23745" y="0"/>
                    <a:pt x="32316"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0"/>
            <p:cNvSpPr txBox="1"/>
            <p:nvPr/>
          </p:nvSpPr>
          <p:spPr>
            <a:xfrm>
              <a:off x="0" y="66675"/>
              <a:ext cx="3899794" cy="52569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Adding more processing in signal chains adds more opportunities for error</a:t>
              </a:r>
              <a:endParaRPr/>
            </a:p>
          </p:txBody>
        </p:sp>
      </p:grpSp>
      <p:grpSp>
        <p:nvGrpSpPr>
          <p:cNvPr id="1144" name="Google Shape;1144;p60"/>
          <p:cNvGrpSpPr/>
          <p:nvPr/>
        </p:nvGrpSpPr>
        <p:grpSpPr>
          <a:xfrm>
            <a:off x="3153290" y="4253197"/>
            <a:ext cx="6554112" cy="890303"/>
            <a:chOff x="0" y="0"/>
            <a:chExt cx="2091968" cy="284170"/>
          </a:xfrm>
        </p:grpSpPr>
        <p:sp>
          <p:nvSpPr>
            <p:cNvPr id="1145" name="Google Shape;1145;p60"/>
            <p:cNvSpPr/>
            <p:nvPr/>
          </p:nvSpPr>
          <p:spPr>
            <a:xfrm>
              <a:off x="0" y="0"/>
              <a:ext cx="2091968" cy="284170"/>
            </a:xfrm>
            <a:custGeom>
              <a:rect b="b" l="l" r="r" t="t"/>
              <a:pathLst>
                <a:path extrusionOk="0" h="284170" w="2091968">
                  <a:moveTo>
                    <a:pt x="60243" y="0"/>
                  </a:moveTo>
                  <a:lnTo>
                    <a:pt x="2031725" y="0"/>
                  </a:lnTo>
                  <a:cubicBezTo>
                    <a:pt x="2047703" y="0"/>
                    <a:pt x="2063026" y="6347"/>
                    <a:pt x="2074324" y="17645"/>
                  </a:cubicBezTo>
                  <a:cubicBezTo>
                    <a:pt x="2085621" y="28942"/>
                    <a:pt x="2091968" y="44265"/>
                    <a:pt x="2091968" y="60243"/>
                  </a:cubicBezTo>
                  <a:lnTo>
                    <a:pt x="2091968" y="223928"/>
                  </a:lnTo>
                  <a:cubicBezTo>
                    <a:pt x="2091968" y="239905"/>
                    <a:pt x="2085621" y="255228"/>
                    <a:pt x="2074324" y="266526"/>
                  </a:cubicBezTo>
                  <a:cubicBezTo>
                    <a:pt x="2063026" y="277823"/>
                    <a:pt x="2047703" y="284170"/>
                    <a:pt x="2031725" y="284170"/>
                  </a:cubicBezTo>
                  <a:lnTo>
                    <a:pt x="60243" y="284170"/>
                  </a:lnTo>
                  <a:cubicBezTo>
                    <a:pt x="44265" y="284170"/>
                    <a:pt x="28942" y="277823"/>
                    <a:pt x="17645" y="266526"/>
                  </a:cubicBezTo>
                  <a:cubicBezTo>
                    <a:pt x="6347" y="255228"/>
                    <a:pt x="0" y="239905"/>
                    <a:pt x="0" y="223928"/>
                  </a:cubicBezTo>
                  <a:lnTo>
                    <a:pt x="0" y="60243"/>
                  </a:lnTo>
                  <a:cubicBezTo>
                    <a:pt x="0" y="44265"/>
                    <a:pt x="6347" y="28942"/>
                    <a:pt x="17645" y="17645"/>
                  </a:cubicBezTo>
                  <a:cubicBezTo>
                    <a:pt x="28942" y="6347"/>
                    <a:pt x="44265" y="0"/>
                    <a:pt x="60243"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0"/>
            <p:cNvSpPr txBox="1"/>
            <p:nvPr/>
          </p:nvSpPr>
          <p:spPr>
            <a:xfrm>
              <a:off x="0" y="47625"/>
              <a:ext cx="2091968" cy="23654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3500" u="none" cap="none" strike="noStrike">
                  <a:solidFill>
                    <a:srgbClr val="000000"/>
                  </a:solidFill>
                  <a:latin typeface="Rubik"/>
                  <a:ea typeface="Rubik"/>
                  <a:cs typeface="Rubik"/>
                  <a:sym typeface="Rubik"/>
                </a:rPr>
                <a:t>Blackmagic UltraStudio</a:t>
              </a:r>
              <a:endParaRPr/>
            </a:p>
          </p:txBody>
        </p:sp>
      </p:grpSp>
      <p:grpSp>
        <p:nvGrpSpPr>
          <p:cNvPr id="1147" name="Google Shape;1147;p60"/>
          <p:cNvGrpSpPr/>
          <p:nvPr/>
        </p:nvGrpSpPr>
        <p:grpSpPr>
          <a:xfrm>
            <a:off x="5058667" y="7056957"/>
            <a:ext cx="2909715" cy="890303"/>
            <a:chOff x="0" y="0"/>
            <a:chExt cx="928735" cy="284170"/>
          </a:xfrm>
        </p:grpSpPr>
        <p:sp>
          <p:nvSpPr>
            <p:cNvPr id="1148" name="Google Shape;1148;p60"/>
            <p:cNvSpPr/>
            <p:nvPr/>
          </p:nvSpPr>
          <p:spPr>
            <a:xfrm>
              <a:off x="0" y="0"/>
              <a:ext cx="928735" cy="284170"/>
            </a:xfrm>
            <a:custGeom>
              <a:rect b="b" l="l" r="r" t="t"/>
              <a:pathLst>
                <a:path extrusionOk="0" h="284170" w="928735">
                  <a:moveTo>
                    <a:pt x="135696" y="0"/>
                  </a:moveTo>
                  <a:lnTo>
                    <a:pt x="793038" y="0"/>
                  </a:lnTo>
                  <a:cubicBezTo>
                    <a:pt x="867981" y="0"/>
                    <a:pt x="928735" y="60753"/>
                    <a:pt x="928735" y="135696"/>
                  </a:cubicBezTo>
                  <a:lnTo>
                    <a:pt x="928735" y="148474"/>
                  </a:lnTo>
                  <a:cubicBezTo>
                    <a:pt x="928735" y="223417"/>
                    <a:pt x="867981" y="284170"/>
                    <a:pt x="793038" y="284170"/>
                  </a:cubicBezTo>
                  <a:lnTo>
                    <a:pt x="135696" y="284170"/>
                  </a:lnTo>
                  <a:cubicBezTo>
                    <a:pt x="60753" y="284170"/>
                    <a:pt x="0" y="223417"/>
                    <a:pt x="0" y="148474"/>
                  </a:cubicBezTo>
                  <a:lnTo>
                    <a:pt x="0" y="135696"/>
                  </a:lnTo>
                  <a:cubicBezTo>
                    <a:pt x="0" y="60753"/>
                    <a:pt x="60753" y="0"/>
                    <a:pt x="135696"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0"/>
            <p:cNvSpPr txBox="1"/>
            <p:nvPr/>
          </p:nvSpPr>
          <p:spPr>
            <a:xfrm>
              <a:off x="0" y="47625"/>
              <a:ext cx="928735" cy="23654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3500" u="none" cap="none" strike="noStrike">
                  <a:solidFill>
                    <a:srgbClr val="000000"/>
                  </a:solidFill>
                  <a:latin typeface="Rubik"/>
                  <a:ea typeface="Rubik"/>
                  <a:cs typeface="Rubik"/>
                  <a:sym typeface="Rubik"/>
                </a:rPr>
                <a:t>AJA FS2</a:t>
              </a:r>
              <a:endParaRPr/>
            </a:p>
          </p:txBody>
        </p:sp>
      </p:grpSp>
      <p:grpSp>
        <p:nvGrpSpPr>
          <p:cNvPr id="1150" name="Google Shape;1150;p60"/>
          <p:cNvGrpSpPr/>
          <p:nvPr/>
        </p:nvGrpSpPr>
        <p:grpSpPr>
          <a:xfrm>
            <a:off x="9879630" y="4253197"/>
            <a:ext cx="4457277" cy="890303"/>
            <a:chOff x="0" y="0"/>
            <a:chExt cx="1422692" cy="284170"/>
          </a:xfrm>
        </p:grpSpPr>
        <p:sp>
          <p:nvSpPr>
            <p:cNvPr id="1151" name="Google Shape;1151;p60"/>
            <p:cNvSpPr/>
            <p:nvPr/>
          </p:nvSpPr>
          <p:spPr>
            <a:xfrm>
              <a:off x="0" y="0"/>
              <a:ext cx="1422692" cy="284170"/>
            </a:xfrm>
            <a:custGeom>
              <a:rect b="b" l="l" r="r" t="t"/>
              <a:pathLst>
                <a:path extrusionOk="0" h="284170" w="1422692">
                  <a:moveTo>
                    <a:pt x="88583" y="0"/>
                  </a:moveTo>
                  <a:lnTo>
                    <a:pt x="1334109" y="0"/>
                  </a:lnTo>
                  <a:cubicBezTo>
                    <a:pt x="1357603" y="0"/>
                    <a:pt x="1380134" y="9333"/>
                    <a:pt x="1396747" y="25945"/>
                  </a:cubicBezTo>
                  <a:cubicBezTo>
                    <a:pt x="1413359" y="42558"/>
                    <a:pt x="1422692" y="65089"/>
                    <a:pt x="1422692" y="88583"/>
                  </a:cubicBezTo>
                  <a:lnTo>
                    <a:pt x="1422692" y="195588"/>
                  </a:lnTo>
                  <a:cubicBezTo>
                    <a:pt x="1422692" y="219081"/>
                    <a:pt x="1413359" y="241613"/>
                    <a:pt x="1396747" y="258225"/>
                  </a:cubicBezTo>
                  <a:cubicBezTo>
                    <a:pt x="1380134" y="274838"/>
                    <a:pt x="1357603" y="284170"/>
                    <a:pt x="1334109" y="284170"/>
                  </a:cubicBezTo>
                  <a:lnTo>
                    <a:pt x="88583" y="284170"/>
                  </a:lnTo>
                  <a:cubicBezTo>
                    <a:pt x="65089" y="284170"/>
                    <a:pt x="42558" y="274838"/>
                    <a:pt x="25945" y="258225"/>
                  </a:cubicBezTo>
                  <a:cubicBezTo>
                    <a:pt x="9333" y="241613"/>
                    <a:pt x="0" y="219081"/>
                    <a:pt x="0" y="195588"/>
                  </a:cubicBezTo>
                  <a:lnTo>
                    <a:pt x="0" y="88583"/>
                  </a:lnTo>
                  <a:cubicBezTo>
                    <a:pt x="0" y="65089"/>
                    <a:pt x="9333" y="42558"/>
                    <a:pt x="25945" y="25945"/>
                  </a:cubicBezTo>
                  <a:cubicBezTo>
                    <a:pt x="42558" y="9333"/>
                    <a:pt x="65089" y="0"/>
                    <a:pt x="88583"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0"/>
            <p:cNvSpPr txBox="1"/>
            <p:nvPr/>
          </p:nvSpPr>
          <p:spPr>
            <a:xfrm>
              <a:off x="0" y="47625"/>
              <a:ext cx="1422692" cy="23654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3500" u="none" cap="none" strike="noStrike">
                  <a:solidFill>
                    <a:srgbClr val="000000"/>
                  </a:solidFill>
                  <a:latin typeface="Rubik"/>
                  <a:ea typeface="Rubik"/>
                  <a:cs typeface="Rubik"/>
                  <a:sym typeface="Rubik"/>
                </a:rPr>
                <a:t>DPS 575</a:t>
              </a:r>
              <a:endParaRPr/>
            </a:p>
          </p:txBody>
        </p:sp>
      </p:grpSp>
      <p:grpSp>
        <p:nvGrpSpPr>
          <p:cNvPr id="1153" name="Google Shape;1153;p60"/>
          <p:cNvGrpSpPr/>
          <p:nvPr/>
        </p:nvGrpSpPr>
        <p:grpSpPr>
          <a:xfrm>
            <a:off x="9264176" y="7056957"/>
            <a:ext cx="4457277" cy="890303"/>
            <a:chOff x="0" y="0"/>
            <a:chExt cx="1422692" cy="284170"/>
          </a:xfrm>
        </p:grpSpPr>
        <p:sp>
          <p:nvSpPr>
            <p:cNvPr id="1154" name="Google Shape;1154;p60"/>
            <p:cNvSpPr/>
            <p:nvPr/>
          </p:nvSpPr>
          <p:spPr>
            <a:xfrm>
              <a:off x="0" y="0"/>
              <a:ext cx="1422692" cy="284170"/>
            </a:xfrm>
            <a:custGeom>
              <a:rect b="b" l="l" r="r" t="t"/>
              <a:pathLst>
                <a:path extrusionOk="0" h="284170" w="1422692">
                  <a:moveTo>
                    <a:pt x="88583" y="0"/>
                  </a:moveTo>
                  <a:lnTo>
                    <a:pt x="1334109" y="0"/>
                  </a:lnTo>
                  <a:cubicBezTo>
                    <a:pt x="1357603" y="0"/>
                    <a:pt x="1380134" y="9333"/>
                    <a:pt x="1396747" y="25945"/>
                  </a:cubicBezTo>
                  <a:cubicBezTo>
                    <a:pt x="1413359" y="42558"/>
                    <a:pt x="1422692" y="65089"/>
                    <a:pt x="1422692" y="88583"/>
                  </a:cubicBezTo>
                  <a:lnTo>
                    <a:pt x="1422692" y="195588"/>
                  </a:lnTo>
                  <a:cubicBezTo>
                    <a:pt x="1422692" y="219081"/>
                    <a:pt x="1413359" y="241613"/>
                    <a:pt x="1396747" y="258225"/>
                  </a:cubicBezTo>
                  <a:cubicBezTo>
                    <a:pt x="1380134" y="274838"/>
                    <a:pt x="1357603" y="284170"/>
                    <a:pt x="1334109" y="284170"/>
                  </a:cubicBezTo>
                  <a:lnTo>
                    <a:pt x="88583" y="284170"/>
                  </a:lnTo>
                  <a:cubicBezTo>
                    <a:pt x="65089" y="284170"/>
                    <a:pt x="42558" y="274838"/>
                    <a:pt x="25945" y="258225"/>
                  </a:cubicBezTo>
                  <a:cubicBezTo>
                    <a:pt x="9333" y="241613"/>
                    <a:pt x="0" y="219081"/>
                    <a:pt x="0" y="195588"/>
                  </a:cubicBezTo>
                  <a:lnTo>
                    <a:pt x="0" y="88583"/>
                  </a:lnTo>
                  <a:cubicBezTo>
                    <a:pt x="0" y="65089"/>
                    <a:pt x="9333" y="42558"/>
                    <a:pt x="25945" y="25945"/>
                  </a:cubicBezTo>
                  <a:cubicBezTo>
                    <a:pt x="42558" y="9333"/>
                    <a:pt x="65089" y="0"/>
                    <a:pt x="88583"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txBox="1"/>
            <p:nvPr/>
          </p:nvSpPr>
          <p:spPr>
            <a:xfrm>
              <a:off x="0" y="47625"/>
              <a:ext cx="1422692" cy="23654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3500" u="none" cap="none" strike="noStrike">
                  <a:solidFill>
                    <a:srgbClr val="000000"/>
                  </a:solidFill>
                  <a:latin typeface="Rubik"/>
                  <a:ea typeface="Rubik"/>
                  <a:cs typeface="Rubik"/>
                  <a:sym typeface="Rubik"/>
                </a:rPr>
                <a:t>BrightEyes75</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E9"/>
        </a:solidFill>
      </p:bgPr>
    </p:bg>
    <p:spTree>
      <p:nvGrpSpPr>
        <p:cNvPr id="1163" name="Shape 1163"/>
        <p:cNvGrpSpPr/>
        <p:nvPr/>
      </p:nvGrpSpPr>
      <p:grpSpPr>
        <a:xfrm>
          <a:off x="0" y="0"/>
          <a:ext cx="0" cy="0"/>
          <a:chOff x="0" y="0"/>
          <a:chExt cx="0" cy="0"/>
        </a:xfrm>
      </p:grpSpPr>
      <p:sp>
        <p:nvSpPr>
          <p:cNvPr id="1164" name="Google Shape;1164;p61"/>
          <p:cNvSpPr/>
          <p:nvPr/>
        </p:nvSpPr>
        <p:spPr>
          <a:xfrm rot="619246">
            <a:off x="16507518" y="-907419"/>
            <a:ext cx="3258790" cy="11791676"/>
          </a:xfrm>
          <a:custGeom>
            <a:rect b="b" l="l" r="r" t="t"/>
            <a:pathLst>
              <a:path extrusionOk="0" h="11791676" w="3258790">
                <a:moveTo>
                  <a:pt x="0" y="0"/>
                </a:moveTo>
                <a:lnTo>
                  <a:pt x="3258791" y="0"/>
                </a:lnTo>
                <a:lnTo>
                  <a:pt x="3258791" y="11791676"/>
                </a:lnTo>
                <a:lnTo>
                  <a:pt x="0" y="11791676"/>
                </a:lnTo>
                <a:lnTo>
                  <a:pt x="0" y="0"/>
                </a:lnTo>
                <a:close/>
              </a:path>
            </a:pathLst>
          </a:custGeom>
          <a:blipFill rotWithShape="1">
            <a:blip r:embed="rId3">
              <a:alphaModFix/>
            </a:blip>
            <a:stretch>
              <a:fillRect b="0" l="0" r="0" t="0"/>
            </a:stretch>
          </a:blipFill>
          <a:ln>
            <a:noFill/>
          </a:ln>
        </p:spPr>
      </p:sp>
      <p:sp>
        <p:nvSpPr>
          <p:cNvPr id="1165" name="Google Shape;1165;p61"/>
          <p:cNvSpPr/>
          <p:nvPr/>
        </p:nvSpPr>
        <p:spPr>
          <a:xfrm rot="619246">
            <a:off x="-1629395" y="-1234813"/>
            <a:ext cx="3258790" cy="11791676"/>
          </a:xfrm>
          <a:custGeom>
            <a:rect b="b" l="l" r="r" t="t"/>
            <a:pathLst>
              <a:path extrusionOk="0" h="11791676" w="3258790">
                <a:moveTo>
                  <a:pt x="0" y="0"/>
                </a:moveTo>
                <a:lnTo>
                  <a:pt x="3258790" y="0"/>
                </a:lnTo>
                <a:lnTo>
                  <a:pt x="3258790" y="11791676"/>
                </a:lnTo>
                <a:lnTo>
                  <a:pt x="0" y="11791676"/>
                </a:lnTo>
                <a:lnTo>
                  <a:pt x="0" y="0"/>
                </a:lnTo>
                <a:close/>
              </a:path>
            </a:pathLst>
          </a:custGeom>
          <a:blipFill rotWithShape="1">
            <a:blip r:embed="rId3">
              <a:alphaModFix/>
            </a:blip>
            <a:stretch>
              <a:fillRect b="0" l="0" r="0" t="0"/>
            </a:stretch>
          </a:blipFill>
          <a:ln>
            <a:noFill/>
          </a:ln>
        </p:spPr>
      </p:sp>
      <p:sp>
        <p:nvSpPr>
          <p:cNvPr id="1166" name="Google Shape;1166;p61"/>
          <p:cNvSpPr txBox="1"/>
          <p:nvPr/>
        </p:nvSpPr>
        <p:spPr>
          <a:xfrm>
            <a:off x="2502029" y="1032714"/>
            <a:ext cx="14159353" cy="1533107"/>
          </a:xfrm>
          <a:prstGeom prst="rect">
            <a:avLst/>
          </a:prstGeom>
          <a:noFill/>
          <a:ln>
            <a:noFill/>
          </a:ln>
        </p:spPr>
        <p:txBody>
          <a:bodyPr anchorCtr="0" anchor="t" bIns="0" lIns="0" spcFirstLastPara="1" rIns="0" wrap="square" tIns="0">
            <a:spAutoFit/>
          </a:bodyPr>
          <a:lstStyle/>
          <a:p>
            <a:pPr indent="0" lvl="0" marL="0" marR="0" rtl="0" algn="ctr">
              <a:lnSpc>
                <a:spcPct val="97006"/>
              </a:lnSpc>
              <a:spcBef>
                <a:spcPts val="0"/>
              </a:spcBef>
              <a:spcAft>
                <a:spcPts val="0"/>
              </a:spcAft>
              <a:buNone/>
            </a:pPr>
            <a:r>
              <a:rPr b="1" i="0" lang="en-US" sz="11724" u="none" cap="none" strike="noStrike">
                <a:solidFill>
                  <a:srgbClr val="CD3F14"/>
                </a:solidFill>
                <a:latin typeface="Rubik"/>
                <a:ea typeface="Rubik"/>
                <a:cs typeface="Rubik"/>
                <a:sym typeface="Rubik"/>
              </a:rPr>
              <a:t>NEXT STEPS</a:t>
            </a:r>
            <a:endParaRPr/>
          </a:p>
        </p:txBody>
      </p:sp>
      <p:grpSp>
        <p:nvGrpSpPr>
          <p:cNvPr id="1167" name="Google Shape;1167;p61"/>
          <p:cNvGrpSpPr/>
          <p:nvPr/>
        </p:nvGrpSpPr>
        <p:grpSpPr>
          <a:xfrm>
            <a:off x="819794" y="8504940"/>
            <a:ext cx="14657795" cy="1605704"/>
            <a:chOff x="0" y="0"/>
            <a:chExt cx="5309221" cy="581604"/>
          </a:xfrm>
        </p:grpSpPr>
        <p:sp>
          <p:nvSpPr>
            <p:cNvPr id="1168" name="Google Shape;1168;p61"/>
            <p:cNvSpPr/>
            <p:nvPr/>
          </p:nvSpPr>
          <p:spPr>
            <a:xfrm>
              <a:off x="0" y="0"/>
              <a:ext cx="5309221" cy="581604"/>
            </a:xfrm>
            <a:custGeom>
              <a:rect b="b" l="l" r="r" t="t"/>
              <a:pathLst>
                <a:path extrusionOk="0" h="581604" w="5309221">
                  <a:moveTo>
                    <a:pt x="26937" y="0"/>
                  </a:moveTo>
                  <a:lnTo>
                    <a:pt x="5282283" y="0"/>
                  </a:lnTo>
                  <a:cubicBezTo>
                    <a:pt x="5297160" y="0"/>
                    <a:pt x="5309221" y="12060"/>
                    <a:pt x="5309221" y="26937"/>
                  </a:cubicBezTo>
                  <a:lnTo>
                    <a:pt x="5309221" y="554667"/>
                  </a:lnTo>
                  <a:cubicBezTo>
                    <a:pt x="5309221" y="569544"/>
                    <a:pt x="5297160" y="581604"/>
                    <a:pt x="5282283" y="581604"/>
                  </a:cubicBezTo>
                  <a:lnTo>
                    <a:pt x="26937" y="581604"/>
                  </a:lnTo>
                  <a:cubicBezTo>
                    <a:pt x="12060" y="581604"/>
                    <a:pt x="0" y="569544"/>
                    <a:pt x="0" y="554667"/>
                  </a:cubicBezTo>
                  <a:lnTo>
                    <a:pt x="0" y="26937"/>
                  </a:lnTo>
                  <a:cubicBezTo>
                    <a:pt x="0" y="12060"/>
                    <a:pt x="12060" y="0"/>
                    <a:pt x="26937"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1"/>
            <p:cNvSpPr txBox="1"/>
            <p:nvPr/>
          </p:nvSpPr>
          <p:spPr>
            <a:xfrm>
              <a:off x="0" y="66675"/>
              <a:ext cx="5309221"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Further experimentation with 3D comb filters and tunable notch/bandpass filters</a:t>
              </a:r>
              <a:endParaRPr/>
            </a:p>
          </p:txBody>
        </p:sp>
      </p:grpSp>
      <p:grpSp>
        <p:nvGrpSpPr>
          <p:cNvPr id="1170" name="Google Shape;1170;p61"/>
          <p:cNvGrpSpPr/>
          <p:nvPr/>
        </p:nvGrpSpPr>
        <p:grpSpPr>
          <a:xfrm>
            <a:off x="2003587" y="2683539"/>
            <a:ext cx="14657795" cy="1605704"/>
            <a:chOff x="0" y="0"/>
            <a:chExt cx="5309221" cy="581604"/>
          </a:xfrm>
        </p:grpSpPr>
        <p:sp>
          <p:nvSpPr>
            <p:cNvPr id="1171" name="Google Shape;1171;p61"/>
            <p:cNvSpPr/>
            <p:nvPr/>
          </p:nvSpPr>
          <p:spPr>
            <a:xfrm>
              <a:off x="0" y="0"/>
              <a:ext cx="5309221" cy="581604"/>
            </a:xfrm>
            <a:custGeom>
              <a:rect b="b" l="l" r="r" t="t"/>
              <a:pathLst>
                <a:path extrusionOk="0" h="581604" w="5309221">
                  <a:moveTo>
                    <a:pt x="26937" y="0"/>
                  </a:moveTo>
                  <a:lnTo>
                    <a:pt x="5282283" y="0"/>
                  </a:lnTo>
                  <a:cubicBezTo>
                    <a:pt x="5297160" y="0"/>
                    <a:pt x="5309221" y="12060"/>
                    <a:pt x="5309221" y="26937"/>
                  </a:cubicBezTo>
                  <a:lnTo>
                    <a:pt x="5309221" y="554667"/>
                  </a:lnTo>
                  <a:cubicBezTo>
                    <a:pt x="5309221" y="569544"/>
                    <a:pt x="5297160" y="581604"/>
                    <a:pt x="5282283" y="581604"/>
                  </a:cubicBezTo>
                  <a:lnTo>
                    <a:pt x="26937" y="581604"/>
                  </a:lnTo>
                  <a:cubicBezTo>
                    <a:pt x="12060" y="581604"/>
                    <a:pt x="0" y="569544"/>
                    <a:pt x="0" y="554667"/>
                  </a:cubicBezTo>
                  <a:lnTo>
                    <a:pt x="0" y="26937"/>
                  </a:lnTo>
                  <a:cubicBezTo>
                    <a:pt x="0" y="12060"/>
                    <a:pt x="12060" y="0"/>
                    <a:pt x="26937"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1"/>
            <p:cNvSpPr txBox="1"/>
            <p:nvPr/>
          </p:nvSpPr>
          <p:spPr>
            <a:xfrm>
              <a:off x="0" y="66675"/>
              <a:ext cx="5309221"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Rerun the experiment focusing on different types of content</a:t>
              </a:r>
              <a:endParaRPr/>
            </a:p>
          </p:txBody>
        </p:sp>
      </p:grpSp>
      <p:grpSp>
        <p:nvGrpSpPr>
          <p:cNvPr id="1173" name="Google Shape;1173;p61"/>
          <p:cNvGrpSpPr/>
          <p:nvPr/>
        </p:nvGrpSpPr>
        <p:grpSpPr>
          <a:xfrm>
            <a:off x="1670891" y="4624006"/>
            <a:ext cx="14657795" cy="1605704"/>
            <a:chOff x="0" y="0"/>
            <a:chExt cx="5309221" cy="581604"/>
          </a:xfrm>
        </p:grpSpPr>
        <p:sp>
          <p:nvSpPr>
            <p:cNvPr id="1174" name="Google Shape;1174;p61"/>
            <p:cNvSpPr/>
            <p:nvPr/>
          </p:nvSpPr>
          <p:spPr>
            <a:xfrm>
              <a:off x="0" y="0"/>
              <a:ext cx="5309221" cy="581604"/>
            </a:xfrm>
            <a:custGeom>
              <a:rect b="b" l="l" r="r" t="t"/>
              <a:pathLst>
                <a:path extrusionOk="0" h="581604" w="5309221">
                  <a:moveTo>
                    <a:pt x="26937" y="0"/>
                  </a:moveTo>
                  <a:lnTo>
                    <a:pt x="5282283" y="0"/>
                  </a:lnTo>
                  <a:cubicBezTo>
                    <a:pt x="5297160" y="0"/>
                    <a:pt x="5309221" y="12060"/>
                    <a:pt x="5309221" y="26937"/>
                  </a:cubicBezTo>
                  <a:lnTo>
                    <a:pt x="5309221" y="554667"/>
                  </a:lnTo>
                  <a:cubicBezTo>
                    <a:pt x="5309221" y="569544"/>
                    <a:pt x="5297160" y="581604"/>
                    <a:pt x="5282283" y="581604"/>
                  </a:cubicBezTo>
                  <a:lnTo>
                    <a:pt x="26937" y="581604"/>
                  </a:lnTo>
                  <a:cubicBezTo>
                    <a:pt x="12060" y="581604"/>
                    <a:pt x="0" y="569544"/>
                    <a:pt x="0" y="554667"/>
                  </a:cubicBezTo>
                  <a:lnTo>
                    <a:pt x="0" y="26937"/>
                  </a:lnTo>
                  <a:cubicBezTo>
                    <a:pt x="0" y="12060"/>
                    <a:pt x="12060" y="0"/>
                    <a:pt x="26937"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1"/>
            <p:cNvSpPr txBox="1"/>
            <p:nvPr/>
          </p:nvSpPr>
          <p:spPr>
            <a:xfrm>
              <a:off x="0" y="66675"/>
              <a:ext cx="5309221"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Find other QCTools parameters to use as data points</a:t>
              </a:r>
              <a:endParaRPr/>
            </a:p>
          </p:txBody>
        </p:sp>
      </p:grpSp>
      <p:grpSp>
        <p:nvGrpSpPr>
          <p:cNvPr id="1176" name="Google Shape;1176;p61"/>
          <p:cNvGrpSpPr/>
          <p:nvPr/>
        </p:nvGrpSpPr>
        <p:grpSpPr>
          <a:xfrm>
            <a:off x="1258495" y="6564473"/>
            <a:ext cx="14657795" cy="1605704"/>
            <a:chOff x="0" y="0"/>
            <a:chExt cx="5309221" cy="581604"/>
          </a:xfrm>
        </p:grpSpPr>
        <p:sp>
          <p:nvSpPr>
            <p:cNvPr id="1177" name="Google Shape;1177;p61"/>
            <p:cNvSpPr/>
            <p:nvPr/>
          </p:nvSpPr>
          <p:spPr>
            <a:xfrm>
              <a:off x="0" y="0"/>
              <a:ext cx="5309221" cy="581604"/>
            </a:xfrm>
            <a:custGeom>
              <a:rect b="b" l="l" r="r" t="t"/>
              <a:pathLst>
                <a:path extrusionOk="0" h="581604" w="5309221">
                  <a:moveTo>
                    <a:pt x="26937" y="0"/>
                  </a:moveTo>
                  <a:lnTo>
                    <a:pt x="5282283" y="0"/>
                  </a:lnTo>
                  <a:cubicBezTo>
                    <a:pt x="5297160" y="0"/>
                    <a:pt x="5309221" y="12060"/>
                    <a:pt x="5309221" y="26937"/>
                  </a:cubicBezTo>
                  <a:lnTo>
                    <a:pt x="5309221" y="554667"/>
                  </a:lnTo>
                  <a:cubicBezTo>
                    <a:pt x="5309221" y="569544"/>
                    <a:pt x="5297160" y="581604"/>
                    <a:pt x="5282283" y="581604"/>
                  </a:cubicBezTo>
                  <a:lnTo>
                    <a:pt x="26937" y="581604"/>
                  </a:lnTo>
                  <a:cubicBezTo>
                    <a:pt x="12060" y="581604"/>
                    <a:pt x="0" y="569544"/>
                    <a:pt x="0" y="554667"/>
                  </a:cubicBezTo>
                  <a:lnTo>
                    <a:pt x="0" y="26937"/>
                  </a:lnTo>
                  <a:cubicBezTo>
                    <a:pt x="0" y="12060"/>
                    <a:pt x="12060" y="0"/>
                    <a:pt x="26937" y="0"/>
                  </a:cubicBezTo>
                  <a:close/>
                </a:path>
              </a:pathLst>
            </a:custGeom>
            <a:solidFill>
              <a:srgbClr val="FFF6C7"/>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1"/>
            <p:cNvSpPr txBox="1"/>
            <p:nvPr/>
          </p:nvSpPr>
          <p:spPr>
            <a:xfrm>
              <a:off x="0" y="66675"/>
              <a:ext cx="5309221" cy="51492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400" u="none" cap="none" strike="noStrike">
                  <a:solidFill>
                    <a:srgbClr val="000000"/>
                  </a:solidFill>
                  <a:latin typeface="Rubik"/>
                  <a:ea typeface="Rubik"/>
                  <a:cs typeface="Rubik"/>
                  <a:sym typeface="Rubik"/>
                </a:rPr>
                <a:t>Experiment with U-matic Dub output</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170" name="Shape 170"/>
        <p:cNvGrpSpPr/>
        <p:nvPr/>
      </p:nvGrpSpPr>
      <p:grpSpPr>
        <a:xfrm>
          <a:off x="0" y="0"/>
          <a:ext cx="0" cy="0"/>
          <a:chOff x="0" y="0"/>
          <a:chExt cx="0" cy="0"/>
        </a:xfrm>
      </p:grpSpPr>
      <p:sp>
        <p:nvSpPr>
          <p:cNvPr id="171" name="Google Shape;171;p17"/>
          <p:cNvSpPr/>
          <p:nvPr/>
        </p:nvSpPr>
        <p:spPr>
          <a:xfrm rot="5400000">
            <a:off x="4249753" y="-6955292"/>
            <a:ext cx="12647112" cy="21837472"/>
          </a:xfrm>
          <a:custGeom>
            <a:rect b="b" l="l" r="r" t="t"/>
            <a:pathLst>
              <a:path extrusionOk="0" h="21837472" w="12647112">
                <a:moveTo>
                  <a:pt x="0" y="0"/>
                </a:moveTo>
                <a:lnTo>
                  <a:pt x="12647112" y="0"/>
                </a:lnTo>
                <a:lnTo>
                  <a:pt x="12647112" y="21837472"/>
                </a:lnTo>
                <a:lnTo>
                  <a:pt x="0" y="21837472"/>
                </a:lnTo>
                <a:lnTo>
                  <a:pt x="0" y="0"/>
                </a:lnTo>
                <a:close/>
              </a:path>
            </a:pathLst>
          </a:custGeom>
          <a:blipFill rotWithShape="1">
            <a:blip r:embed="rId3">
              <a:alphaModFix/>
            </a:blip>
            <a:stretch>
              <a:fillRect b="0" l="0" r="-70151" t="0"/>
            </a:stretch>
          </a:blipFill>
          <a:ln>
            <a:noFill/>
          </a:ln>
        </p:spPr>
      </p:sp>
      <p:grpSp>
        <p:nvGrpSpPr>
          <p:cNvPr id="172" name="Google Shape;172;p17"/>
          <p:cNvGrpSpPr/>
          <p:nvPr/>
        </p:nvGrpSpPr>
        <p:grpSpPr>
          <a:xfrm>
            <a:off x="1491102" y="2246565"/>
            <a:ext cx="8068069" cy="7791168"/>
            <a:chOff x="0" y="0"/>
            <a:chExt cx="2124923" cy="2051995"/>
          </a:xfrm>
        </p:grpSpPr>
        <p:sp>
          <p:nvSpPr>
            <p:cNvPr id="173" name="Google Shape;173;p17"/>
            <p:cNvSpPr/>
            <p:nvPr/>
          </p:nvSpPr>
          <p:spPr>
            <a:xfrm>
              <a:off x="0" y="0"/>
              <a:ext cx="2124923" cy="2051995"/>
            </a:xfrm>
            <a:custGeom>
              <a:rect b="b" l="l" r="r" t="t"/>
              <a:pathLst>
                <a:path extrusionOk="0" h="2051995" w="2124923">
                  <a:moveTo>
                    <a:pt x="48938" y="0"/>
                  </a:moveTo>
                  <a:lnTo>
                    <a:pt x="2075985" y="0"/>
                  </a:lnTo>
                  <a:cubicBezTo>
                    <a:pt x="2088964" y="0"/>
                    <a:pt x="2101412" y="5156"/>
                    <a:pt x="2110590" y="14334"/>
                  </a:cubicBezTo>
                  <a:cubicBezTo>
                    <a:pt x="2119767" y="23511"/>
                    <a:pt x="2124923" y="35959"/>
                    <a:pt x="2124923" y="48938"/>
                  </a:cubicBezTo>
                  <a:lnTo>
                    <a:pt x="2124923" y="2003057"/>
                  </a:lnTo>
                  <a:cubicBezTo>
                    <a:pt x="2124923" y="2016036"/>
                    <a:pt x="2119767" y="2028484"/>
                    <a:pt x="2110590" y="2037661"/>
                  </a:cubicBezTo>
                  <a:cubicBezTo>
                    <a:pt x="2101412" y="2046839"/>
                    <a:pt x="2088964" y="2051995"/>
                    <a:pt x="2075985" y="2051995"/>
                  </a:cubicBezTo>
                  <a:lnTo>
                    <a:pt x="48938" y="2051995"/>
                  </a:lnTo>
                  <a:cubicBezTo>
                    <a:pt x="35959" y="2051995"/>
                    <a:pt x="23511" y="2046839"/>
                    <a:pt x="14334" y="2037661"/>
                  </a:cubicBezTo>
                  <a:cubicBezTo>
                    <a:pt x="5156" y="2028484"/>
                    <a:pt x="0" y="2016036"/>
                    <a:pt x="0" y="2003057"/>
                  </a:cubicBezTo>
                  <a:lnTo>
                    <a:pt x="0" y="48938"/>
                  </a:lnTo>
                  <a:cubicBezTo>
                    <a:pt x="0" y="35959"/>
                    <a:pt x="5156" y="23511"/>
                    <a:pt x="14334" y="14334"/>
                  </a:cubicBezTo>
                  <a:cubicBezTo>
                    <a:pt x="23511" y="5156"/>
                    <a:pt x="35959" y="0"/>
                    <a:pt x="48938"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txBox="1"/>
            <p:nvPr/>
          </p:nvSpPr>
          <p:spPr>
            <a:xfrm>
              <a:off x="0" y="28575"/>
              <a:ext cx="2124923" cy="2023420"/>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5" name="Google Shape;175;p17"/>
          <p:cNvGrpSpPr/>
          <p:nvPr/>
        </p:nvGrpSpPr>
        <p:grpSpPr>
          <a:xfrm>
            <a:off x="9770674" y="2246565"/>
            <a:ext cx="8068069" cy="7791168"/>
            <a:chOff x="0" y="0"/>
            <a:chExt cx="2124923" cy="2051995"/>
          </a:xfrm>
        </p:grpSpPr>
        <p:sp>
          <p:nvSpPr>
            <p:cNvPr id="176" name="Google Shape;176;p17"/>
            <p:cNvSpPr/>
            <p:nvPr/>
          </p:nvSpPr>
          <p:spPr>
            <a:xfrm>
              <a:off x="0" y="0"/>
              <a:ext cx="2124923" cy="2051995"/>
            </a:xfrm>
            <a:custGeom>
              <a:rect b="b" l="l" r="r" t="t"/>
              <a:pathLst>
                <a:path extrusionOk="0" h="2051995" w="2124923">
                  <a:moveTo>
                    <a:pt x="48938" y="0"/>
                  </a:moveTo>
                  <a:lnTo>
                    <a:pt x="2075985" y="0"/>
                  </a:lnTo>
                  <a:cubicBezTo>
                    <a:pt x="2088964" y="0"/>
                    <a:pt x="2101412" y="5156"/>
                    <a:pt x="2110590" y="14334"/>
                  </a:cubicBezTo>
                  <a:cubicBezTo>
                    <a:pt x="2119767" y="23511"/>
                    <a:pt x="2124923" y="35959"/>
                    <a:pt x="2124923" y="48938"/>
                  </a:cubicBezTo>
                  <a:lnTo>
                    <a:pt x="2124923" y="2003057"/>
                  </a:lnTo>
                  <a:cubicBezTo>
                    <a:pt x="2124923" y="2016036"/>
                    <a:pt x="2119767" y="2028484"/>
                    <a:pt x="2110590" y="2037661"/>
                  </a:cubicBezTo>
                  <a:cubicBezTo>
                    <a:pt x="2101412" y="2046839"/>
                    <a:pt x="2088964" y="2051995"/>
                    <a:pt x="2075985" y="2051995"/>
                  </a:cubicBezTo>
                  <a:lnTo>
                    <a:pt x="48938" y="2051995"/>
                  </a:lnTo>
                  <a:cubicBezTo>
                    <a:pt x="35959" y="2051995"/>
                    <a:pt x="23511" y="2046839"/>
                    <a:pt x="14334" y="2037661"/>
                  </a:cubicBezTo>
                  <a:cubicBezTo>
                    <a:pt x="5156" y="2028484"/>
                    <a:pt x="0" y="2016036"/>
                    <a:pt x="0" y="2003057"/>
                  </a:cubicBezTo>
                  <a:lnTo>
                    <a:pt x="0" y="48938"/>
                  </a:lnTo>
                  <a:cubicBezTo>
                    <a:pt x="0" y="35959"/>
                    <a:pt x="5156" y="23511"/>
                    <a:pt x="14334" y="14334"/>
                  </a:cubicBezTo>
                  <a:cubicBezTo>
                    <a:pt x="23511" y="5156"/>
                    <a:pt x="35959" y="0"/>
                    <a:pt x="48938" y="0"/>
                  </a:cubicBezTo>
                  <a:close/>
                </a:path>
              </a:pathLst>
            </a:custGeom>
            <a:solidFill>
              <a:srgbClr val="F9C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txBox="1"/>
            <p:nvPr/>
          </p:nvSpPr>
          <p:spPr>
            <a:xfrm>
              <a:off x="0" y="28575"/>
              <a:ext cx="2124923" cy="2023420"/>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8" name="Google Shape;178;p17"/>
          <p:cNvSpPr/>
          <p:nvPr/>
        </p:nvSpPr>
        <p:spPr>
          <a:xfrm>
            <a:off x="14019866" y="8971986"/>
            <a:ext cx="1474090" cy="919832"/>
          </a:xfrm>
          <a:custGeom>
            <a:rect b="b" l="l" r="r" t="t"/>
            <a:pathLst>
              <a:path extrusionOk="0" h="919832" w="1474090">
                <a:moveTo>
                  <a:pt x="0" y="0"/>
                </a:moveTo>
                <a:lnTo>
                  <a:pt x="1474089" y="0"/>
                </a:lnTo>
                <a:lnTo>
                  <a:pt x="1474089" y="919832"/>
                </a:lnTo>
                <a:lnTo>
                  <a:pt x="0" y="919832"/>
                </a:lnTo>
                <a:lnTo>
                  <a:pt x="0" y="0"/>
                </a:lnTo>
                <a:close/>
              </a:path>
            </a:pathLst>
          </a:custGeom>
          <a:blipFill rotWithShape="1">
            <a:blip r:embed="rId4">
              <a:alphaModFix/>
            </a:blip>
            <a:stretch>
              <a:fillRect b="0" l="0" r="0" t="0"/>
            </a:stretch>
          </a:blipFill>
          <a:ln>
            <a:noFill/>
          </a:ln>
        </p:spPr>
      </p:sp>
      <p:sp>
        <p:nvSpPr>
          <p:cNvPr id="179" name="Google Shape;179;p17"/>
          <p:cNvSpPr/>
          <p:nvPr/>
        </p:nvSpPr>
        <p:spPr>
          <a:xfrm>
            <a:off x="16414332" y="7741991"/>
            <a:ext cx="1229995" cy="1229995"/>
          </a:xfrm>
          <a:custGeom>
            <a:rect b="b" l="l" r="r" t="t"/>
            <a:pathLst>
              <a:path extrusionOk="0" h="1229995" w="1229995">
                <a:moveTo>
                  <a:pt x="0" y="0"/>
                </a:moveTo>
                <a:lnTo>
                  <a:pt x="1229995" y="0"/>
                </a:lnTo>
                <a:lnTo>
                  <a:pt x="1229995" y="1229995"/>
                </a:lnTo>
                <a:lnTo>
                  <a:pt x="0" y="1229995"/>
                </a:lnTo>
                <a:lnTo>
                  <a:pt x="0" y="0"/>
                </a:lnTo>
                <a:close/>
              </a:path>
            </a:pathLst>
          </a:custGeom>
          <a:blipFill rotWithShape="1">
            <a:blip r:embed="rId5">
              <a:alphaModFix/>
            </a:blip>
            <a:stretch>
              <a:fillRect b="0" l="0" r="0" t="0"/>
            </a:stretch>
          </a:blipFill>
          <a:ln>
            <a:noFill/>
          </a:ln>
        </p:spPr>
      </p:sp>
      <p:sp>
        <p:nvSpPr>
          <p:cNvPr id="180" name="Google Shape;180;p17"/>
          <p:cNvSpPr txBox="1"/>
          <p:nvPr/>
        </p:nvSpPr>
        <p:spPr>
          <a:xfrm>
            <a:off x="2057400" y="4336068"/>
            <a:ext cx="4097338" cy="52133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100" u="none" cap="none" strike="noStrike">
                <a:solidFill>
                  <a:srgbClr val="291B25"/>
                </a:solidFill>
                <a:latin typeface="Arial"/>
                <a:ea typeface="Arial"/>
                <a:cs typeface="Arial"/>
                <a:sym typeface="Arial"/>
              </a:rPr>
              <a:t>Stands for Super VHS</a:t>
            </a:r>
            <a:endParaRPr/>
          </a:p>
        </p:txBody>
      </p:sp>
      <p:sp>
        <p:nvSpPr>
          <p:cNvPr id="181" name="Google Shape;181;p17"/>
          <p:cNvSpPr txBox="1"/>
          <p:nvPr/>
        </p:nvSpPr>
        <p:spPr>
          <a:xfrm>
            <a:off x="2057400" y="3442110"/>
            <a:ext cx="5813425" cy="52133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100" u="none" cap="none" strike="noStrike">
                <a:solidFill>
                  <a:srgbClr val="291B25"/>
                </a:solidFill>
                <a:latin typeface="Arial"/>
                <a:ea typeface="Arial"/>
                <a:cs typeface="Arial"/>
                <a:sym typeface="Arial"/>
              </a:rPr>
              <a:t>A videtotape recording format</a:t>
            </a:r>
            <a:endParaRPr/>
          </a:p>
        </p:txBody>
      </p:sp>
      <p:sp>
        <p:nvSpPr>
          <p:cNvPr id="182" name="Google Shape;182;p17"/>
          <p:cNvSpPr txBox="1"/>
          <p:nvPr/>
        </p:nvSpPr>
        <p:spPr>
          <a:xfrm>
            <a:off x="2057400" y="5194141"/>
            <a:ext cx="6200775" cy="52133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100" u="none" cap="none" strike="noStrike">
                <a:solidFill>
                  <a:srgbClr val="291B25"/>
                </a:solidFill>
                <a:latin typeface="Arial"/>
                <a:ea typeface="Arial"/>
                <a:cs typeface="Arial"/>
                <a:sym typeface="Arial"/>
              </a:rPr>
              <a:t>Improved version of VHS Format</a:t>
            </a:r>
            <a:endParaRPr/>
          </a:p>
        </p:txBody>
      </p:sp>
      <p:sp>
        <p:nvSpPr>
          <p:cNvPr id="183" name="Google Shape;183;p17"/>
          <p:cNvSpPr txBox="1"/>
          <p:nvPr/>
        </p:nvSpPr>
        <p:spPr>
          <a:xfrm>
            <a:off x="2057400" y="6048850"/>
            <a:ext cx="6733295" cy="160718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100" u="none" cap="none" strike="noStrike">
                <a:solidFill>
                  <a:srgbClr val="291B25"/>
                </a:solidFill>
                <a:latin typeface="Arial"/>
                <a:ea typeface="Arial"/>
                <a:cs typeface="Arial"/>
                <a:sym typeface="Arial"/>
              </a:rPr>
              <a:t>Increased resolution from increased luminance bandwidth. Color is not improved</a:t>
            </a:r>
            <a:endParaRPr/>
          </a:p>
        </p:txBody>
      </p:sp>
      <p:sp>
        <p:nvSpPr>
          <p:cNvPr id="184" name="Google Shape;184;p17"/>
          <p:cNvSpPr txBox="1"/>
          <p:nvPr/>
        </p:nvSpPr>
        <p:spPr>
          <a:xfrm>
            <a:off x="2057400" y="8027508"/>
            <a:ext cx="6733295" cy="160718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100" u="none" cap="none" strike="noStrike">
                <a:solidFill>
                  <a:srgbClr val="291B25"/>
                </a:solidFill>
                <a:latin typeface="Arial"/>
                <a:ea typeface="Arial"/>
                <a:cs typeface="Arial"/>
                <a:sym typeface="Arial"/>
              </a:rPr>
              <a:t>Cassette shells are nearly identical to VHS, with a detection hole punched in the bottom</a:t>
            </a:r>
            <a:endParaRPr/>
          </a:p>
        </p:txBody>
      </p:sp>
      <p:sp>
        <p:nvSpPr>
          <p:cNvPr id="185" name="Google Shape;185;p17"/>
          <p:cNvSpPr txBox="1"/>
          <p:nvPr/>
        </p:nvSpPr>
        <p:spPr>
          <a:xfrm>
            <a:off x="10212070" y="4343053"/>
            <a:ext cx="7047230" cy="51434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291B25"/>
                </a:solidFill>
                <a:latin typeface="Arial"/>
                <a:ea typeface="Arial"/>
                <a:cs typeface="Arial"/>
                <a:sym typeface="Arial"/>
              </a:rPr>
              <a:t>Stands for Separate Video (not super!)</a:t>
            </a:r>
            <a:endParaRPr/>
          </a:p>
        </p:txBody>
      </p:sp>
      <p:sp>
        <p:nvSpPr>
          <p:cNvPr id="186" name="Google Shape;186;p17"/>
          <p:cNvSpPr txBox="1"/>
          <p:nvPr/>
        </p:nvSpPr>
        <p:spPr>
          <a:xfrm>
            <a:off x="10212070" y="3449095"/>
            <a:ext cx="6383496" cy="51434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291B25"/>
                </a:solidFill>
                <a:latin typeface="Arial"/>
                <a:ea typeface="Arial"/>
                <a:cs typeface="Arial"/>
                <a:sym typeface="Arial"/>
              </a:rPr>
              <a:t>A video signal transmission format</a:t>
            </a:r>
            <a:endParaRPr/>
          </a:p>
        </p:txBody>
      </p:sp>
      <p:sp>
        <p:nvSpPr>
          <p:cNvPr id="187" name="Google Shape;187;p17"/>
          <p:cNvSpPr txBox="1"/>
          <p:nvPr/>
        </p:nvSpPr>
        <p:spPr>
          <a:xfrm>
            <a:off x="10212070" y="5426233"/>
            <a:ext cx="7205387" cy="211454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291B25"/>
                </a:solidFill>
                <a:latin typeface="Arial"/>
                <a:ea typeface="Arial"/>
                <a:cs typeface="Arial"/>
                <a:sym typeface="Arial"/>
              </a:rPr>
              <a:t>Improves artifacts inherent to composite video by allowing for the processing of Luma and Chroma separately</a:t>
            </a:r>
            <a:endParaRPr/>
          </a:p>
        </p:txBody>
      </p:sp>
      <p:sp>
        <p:nvSpPr>
          <p:cNvPr id="188" name="Google Shape;188;p17"/>
          <p:cNvSpPr txBox="1"/>
          <p:nvPr/>
        </p:nvSpPr>
        <p:spPr>
          <a:xfrm>
            <a:off x="10237660" y="8027508"/>
            <a:ext cx="6357906" cy="51434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291B25"/>
                </a:solidFill>
                <a:latin typeface="Arial"/>
                <a:ea typeface="Arial"/>
                <a:cs typeface="Arial"/>
                <a:sym typeface="Arial"/>
              </a:rPr>
              <a:t>Can use the 4 pin DIN connector</a:t>
            </a:r>
            <a:endParaRPr/>
          </a:p>
        </p:txBody>
      </p:sp>
      <p:sp>
        <p:nvSpPr>
          <p:cNvPr id="189" name="Google Shape;189;p17"/>
          <p:cNvSpPr txBox="1"/>
          <p:nvPr/>
        </p:nvSpPr>
        <p:spPr>
          <a:xfrm>
            <a:off x="10237660" y="9027632"/>
            <a:ext cx="4240354" cy="51434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291B25"/>
                </a:solidFill>
                <a:latin typeface="Arial"/>
                <a:ea typeface="Arial"/>
                <a:cs typeface="Arial"/>
                <a:sym typeface="Arial"/>
              </a:rPr>
              <a:t>Or two BNC cables</a:t>
            </a:r>
            <a:endParaRPr/>
          </a:p>
        </p:txBody>
      </p:sp>
      <p:sp>
        <p:nvSpPr>
          <p:cNvPr id="190" name="Google Shape;190;p17"/>
          <p:cNvSpPr/>
          <p:nvPr/>
        </p:nvSpPr>
        <p:spPr>
          <a:xfrm>
            <a:off x="4265308" y="2610648"/>
            <a:ext cx="1784958" cy="640962"/>
          </a:xfrm>
          <a:custGeom>
            <a:rect b="b" l="l" r="r" t="t"/>
            <a:pathLst>
              <a:path extrusionOk="0" h="640962" w="1784958">
                <a:moveTo>
                  <a:pt x="0" y="0"/>
                </a:moveTo>
                <a:lnTo>
                  <a:pt x="1784959" y="0"/>
                </a:lnTo>
                <a:lnTo>
                  <a:pt x="1784959" y="640962"/>
                </a:lnTo>
                <a:lnTo>
                  <a:pt x="0" y="640962"/>
                </a:lnTo>
                <a:lnTo>
                  <a:pt x="0" y="0"/>
                </a:lnTo>
                <a:close/>
              </a:path>
            </a:pathLst>
          </a:custGeom>
          <a:blipFill rotWithShape="1">
            <a:blip r:embed="rId6">
              <a:alphaModFix/>
            </a:blip>
            <a:stretch>
              <a:fillRect b="0" l="0" r="0" t="0"/>
            </a:stretch>
          </a:blipFill>
          <a:ln>
            <a:noFill/>
          </a:ln>
        </p:spPr>
      </p:sp>
      <p:grpSp>
        <p:nvGrpSpPr>
          <p:cNvPr id="191" name="Google Shape;191;p17"/>
          <p:cNvGrpSpPr/>
          <p:nvPr/>
        </p:nvGrpSpPr>
        <p:grpSpPr>
          <a:xfrm>
            <a:off x="10956849" y="2324000"/>
            <a:ext cx="6126034" cy="1259593"/>
            <a:chOff x="0" y="0"/>
            <a:chExt cx="1801745" cy="370462"/>
          </a:xfrm>
        </p:grpSpPr>
        <p:sp>
          <p:nvSpPr>
            <p:cNvPr id="192" name="Google Shape;192;p17"/>
            <p:cNvSpPr/>
            <p:nvPr/>
          </p:nvSpPr>
          <p:spPr>
            <a:xfrm>
              <a:off x="0" y="0"/>
              <a:ext cx="1801745" cy="370462"/>
            </a:xfrm>
            <a:custGeom>
              <a:rect b="b" l="l" r="r" t="t"/>
              <a:pathLst>
                <a:path extrusionOk="0" h="370462" w="1801745">
                  <a:moveTo>
                    <a:pt x="64452" y="0"/>
                  </a:moveTo>
                  <a:lnTo>
                    <a:pt x="1737293" y="0"/>
                  </a:lnTo>
                  <a:cubicBezTo>
                    <a:pt x="1772889" y="0"/>
                    <a:pt x="1801745" y="28856"/>
                    <a:pt x="1801745" y="64452"/>
                  </a:cubicBezTo>
                  <a:lnTo>
                    <a:pt x="1801745" y="306010"/>
                  </a:lnTo>
                  <a:cubicBezTo>
                    <a:pt x="1801745" y="323104"/>
                    <a:pt x="1794955" y="339497"/>
                    <a:pt x="1782868" y="351585"/>
                  </a:cubicBezTo>
                  <a:cubicBezTo>
                    <a:pt x="1770780" y="363672"/>
                    <a:pt x="1754387" y="370462"/>
                    <a:pt x="1737293" y="370462"/>
                  </a:cubicBezTo>
                  <a:lnTo>
                    <a:pt x="64452" y="370462"/>
                  </a:lnTo>
                  <a:cubicBezTo>
                    <a:pt x="28856" y="370462"/>
                    <a:pt x="0" y="341606"/>
                    <a:pt x="0" y="306010"/>
                  </a:cubicBezTo>
                  <a:lnTo>
                    <a:pt x="0" y="64452"/>
                  </a:lnTo>
                  <a:cubicBezTo>
                    <a:pt x="0" y="28856"/>
                    <a:pt x="28856" y="0"/>
                    <a:pt x="64452"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txBox="1"/>
            <p:nvPr/>
          </p:nvSpPr>
          <p:spPr>
            <a:xfrm>
              <a:off x="0" y="95250"/>
              <a:ext cx="1801745" cy="275212"/>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5399" u="none" cap="none" strike="noStrike">
                  <a:solidFill>
                    <a:srgbClr val="000000"/>
                  </a:solidFill>
                  <a:latin typeface="Rubik"/>
                  <a:ea typeface="Rubik"/>
                  <a:cs typeface="Rubik"/>
                  <a:sym typeface="Rubik"/>
                </a:rPr>
                <a:t>S-Video</a:t>
              </a:r>
              <a:endParaRPr/>
            </a:p>
          </p:txBody>
        </p:sp>
      </p:grpSp>
      <p:sp>
        <p:nvSpPr>
          <p:cNvPr id="194" name="Google Shape;194;p17"/>
          <p:cNvSpPr txBox="1"/>
          <p:nvPr/>
        </p:nvSpPr>
        <p:spPr>
          <a:xfrm>
            <a:off x="874666" y="304800"/>
            <a:ext cx="16769662"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DEFINITIONS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E6D"/>
        </a:solidFill>
      </p:bgPr>
    </p:bg>
    <p:spTree>
      <p:nvGrpSpPr>
        <p:cNvPr id="1186" name="Shape 1186"/>
        <p:cNvGrpSpPr/>
        <p:nvPr/>
      </p:nvGrpSpPr>
      <p:grpSpPr>
        <a:xfrm>
          <a:off x="0" y="0"/>
          <a:ext cx="0" cy="0"/>
          <a:chOff x="0" y="0"/>
          <a:chExt cx="0" cy="0"/>
        </a:xfrm>
      </p:grpSpPr>
      <p:sp>
        <p:nvSpPr>
          <p:cNvPr id="1187" name="Google Shape;1187;p62"/>
          <p:cNvSpPr/>
          <p:nvPr/>
        </p:nvSpPr>
        <p:spPr>
          <a:xfrm>
            <a:off x="-171959" y="8386920"/>
            <a:ext cx="18631919" cy="11755047"/>
          </a:xfrm>
          <a:custGeom>
            <a:rect b="b" l="l" r="r" t="t"/>
            <a:pathLst>
              <a:path extrusionOk="0" h="11755047" w="18631919">
                <a:moveTo>
                  <a:pt x="0" y="0"/>
                </a:moveTo>
                <a:lnTo>
                  <a:pt x="18631918" y="0"/>
                </a:lnTo>
                <a:lnTo>
                  <a:pt x="18631918" y="11755047"/>
                </a:lnTo>
                <a:lnTo>
                  <a:pt x="0" y="11755047"/>
                </a:lnTo>
                <a:lnTo>
                  <a:pt x="0" y="0"/>
                </a:lnTo>
                <a:close/>
              </a:path>
            </a:pathLst>
          </a:custGeom>
          <a:blipFill rotWithShape="1">
            <a:blip r:embed="rId3">
              <a:alphaModFix/>
            </a:blip>
            <a:stretch>
              <a:fillRect b="0" l="0" r="0" t="0"/>
            </a:stretch>
          </a:blipFill>
          <a:ln>
            <a:noFill/>
          </a:ln>
        </p:spPr>
      </p:sp>
      <p:sp>
        <p:nvSpPr>
          <p:cNvPr id="1188" name="Google Shape;1188;p62"/>
          <p:cNvSpPr/>
          <p:nvPr/>
        </p:nvSpPr>
        <p:spPr>
          <a:xfrm>
            <a:off x="-171959" y="-9962169"/>
            <a:ext cx="18631919" cy="11755047"/>
          </a:xfrm>
          <a:custGeom>
            <a:rect b="b" l="l" r="r" t="t"/>
            <a:pathLst>
              <a:path extrusionOk="0" h="11755047" w="18631919">
                <a:moveTo>
                  <a:pt x="0" y="0"/>
                </a:moveTo>
                <a:lnTo>
                  <a:pt x="18631918" y="0"/>
                </a:lnTo>
                <a:lnTo>
                  <a:pt x="18631918" y="11755047"/>
                </a:lnTo>
                <a:lnTo>
                  <a:pt x="0" y="11755047"/>
                </a:lnTo>
                <a:lnTo>
                  <a:pt x="0" y="0"/>
                </a:lnTo>
                <a:close/>
              </a:path>
            </a:pathLst>
          </a:custGeom>
          <a:blipFill rotWithShape="1">
            <a:blip r:embed="rId3">
              <a:alphaModFix/>
            </a:blip>
            <a:stretch>
              <a:fillRect b="0" l="0" r="0" t="0"/>
            </a:stretch>
          </a:blipFill>
          <a:ln>
            <a:noFill/>
          </a:ln>
        </p:spPr>
      </p:sp>
      <p:sp>
        <p:nvSpPr>
          <p:cNvPr id="1189" name="Google Shape;1189;p62"/>
          <p:cNvSpPr txBox="1"/>
          <p:nvPr/>
        </p:nvSpPr>
        <p:spPr>
          <a:xfrm>
            <a:off x="1251247" y="3221131"/>
            <a:ext cx="15785506" cy="228277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7123" u="none" cap="none" strike="noStrike">
                <a:solidFill>
                  <a:srgbClr val="291B25"/>
                </a:solidFill>
                <a:latin typeface="Play"/>
                <a:ea typeface="Play"/>
                <a:cs typeface="Play"/>
                <a:sym typeface="Play"/>
              </a:rPr>
              <a:t>THANK YOU! </a:t>
            </a:r>
            <a:endParaRPr/>
          </a:p>
        </p:txBody>
      </p:sp>
      <p:sp>
        <p:nvSpPr>
          <p:cNvPr id="1190" name="Google Shape;1190;p62"/>
          <p:cNvSpPr/>
          <p:nvPr/>
        </p:nvSpPr>
        <p:spPr>
          <a:xfrm rot="556653">
            <a:off x="14680893" y="703590"/>
            <a:ext cx="2669132" cy="2669132"/>
          </a:xfrm>
          <a:custGeom>
            <a:rect b="b" l="l" r="r" t="t"/>
            <a:pathLst>
              <a:path extrusionOk="0" h="2669132" w="2669132">
                <a:moveTo>
                  <a:pt x="0" y="0"/>
                </a:moveTo>
                <a:lnTo>
                  <a:pt x="2669132" y="0"/>
                </a:lnTo>
                <a:lnTo>
                  <a:pt x="2669132" y="2669132"/>
                </a:lnTo>
                <a:lnTo>
                  <a:pt x="0" y="2669132"/>
                </a:lnTo>
                <a:lnTo>
                  <a:pt x="0" y="0"/>
                </a:lnTo>
                <a:close/>
              </a:path>
            </a:pathLst>
          </a:custGeom>
          <a:blipFill rotWithShape="1">
            <a:blip r:embed="rId4">
              <a:alphaModFix/>
            </a:blip>
            <a:stretch>
              <a:fillRect b="0" l="0" r="0" t="0"/>
            </a:stretch>
          </a:blipFill>
          <a:ln>
            <a:noFill/>
          </a:ln>
        </p:spPr>
      </p:sp>
      <p:sp>
        <p:nvSpPr>
          <p:cNvPr id="1191" name="Google Shape;1191;p62"/>
          <p:cNvSpPr/>
          <p:nvPr/>
        </p:nvSpPr>
        <p:spPr>
          <a:xfrm rot="-652412">
            <a:off x="923862" y="6423605"/>
            <a:ext cx="1724472" cy="1816972"/>
          </a:xfrm>
          <a:custGeom>
            <a:rect b="b" l="l" r="r" t="t"/>
            <a:pathLst>
              <a:path extrusionOk="0" h="1816972" w="1724472">
                <a:moveTo>
                  <a:pt x="0" y="0"/>
                </a:moveTo>
                <a:lnTo>
                  <a:pt x="1724472" y="0"/>
                </a:lnTo>
                <a:lnTo>
                  <a:pt x="1724472" y="1816972"/>
                </a:lnTo>
                <a:lnTo>
                  <a:pt x="0" y="1816972"/>
                </a:lnTo>
                <a:lnTo>
                  <a:pt x="0" y="0"/>
                </a:lnTo>
                <a:close/>
              </a:path>
            </a:pathLst>
          </a:custGeom>
          <a:blipFill rotWithShape="1">
            <a:blip r:embed="rId5">
              <a:alphaModFix/>
            </a:blip>
            <a:stretch>
              <a:fillRect b="0" l="0" r="0" t="0"/>
            </a:stretch>
          </a:blipFill>
          <a:ln>
            <a:noFill/>
          </a:ln>
        </p:spPr>
      </p:sp>
      <p:sp>
        <p:nvSpPr>
          <p:cNvPr id="1192" name="Google Shape;1192;p62"/>
          <p:cNvSpPr/>
          <p:nvPr/>
        </p:nvSpPr>
        <p:spPr>
          <a:xfrm>
            <a:off x="7165556" y="5503910"/>
            <a:ext cx="3245352" cy="2884307"/>
          </a:xfrm>
          <a:custGeom>
            <a:rect b="b" l="l" r="r" t="t"/>
            <a:pathLst>
              <a:path extrusionOk="0" h="2884307" w="3245352">
                <a:moveTo>
                  <a:pt x="0" y="0"/>
                </a:moveTo>
                <a:lnTo>
                  <a:pt x="3245353" y="0"/>
                </a:lnTo>
                <a:lnTo>
                  <a:pt x="3245353" y="2884307"/>
                </a:lnTo>
                <a:lnTo>
                  <a:pt x="0" y="2884307"/>
                </a:lnTo>
                <a:lnTo>
                  <a:pt x="0" y="0"/>
                </a:lnTo>
                <a:close/>
              </a:path>
            </a:pathLst>
          </a:custGeom>
          <a:blipFill rotWithShape="1">
            <a:blip r:embed="rId6">
              <a:alphaModFix/>
            </a:blip>
            <a:stretch>
              <a:fillRect b="0" l="0" r="0" t="0"/>
            </a:stretch>
          </a:blipFill>
          <a:ln>
            <a:noFill/>
          </a:ln>
        </p:spPr>
      </p:sp>
      <p:sp>
        <p:nvSpPr>
          <p:cNvPr id="1193" name="Google Shape;1193;p62"/>
          <p:cNvSpPr/>
          <p:nvPr/>
        </p:nvSpPr>
        <p:spPr>
          <a:xfrm>
            <a:off x="7243093" y="5454988"/>
            <a:ext cx="3245352" cy="2884307"/>
          </a:xfrm>
          <a:custGeom>
            <a:rect b="b" l="l" r="r" t="t"/>
            <a:pathLst>
              <a:path extrusionOk="0" h="2884307" w="3245352">
                <a:moveTo>
                  <a:pt x="0" y="0"/>
                </a:moveTo>
                <a:lnTo>
                  <a:pt x="3245352" y="0"/>
                </a:lnTo>
                <a:lnTo>
                  <a:pt x="3245352" y="2884307"/>
                </a:lnTo>
                <a:lnTo>
                  <a:pt x="0" y="2884307"/>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202" name="Shape 202"/>
        <p:cNvGrpSpPr/>
        <p:nvPr/>
      </p:nvGrpSpPr>
      <p:grpSpPr>
        <a:xfrm>
          <a:off x="0" y="0"/>
          <a:ext cx="0" cy="0"/>
          <a:chOff x="0" y="0"/>
          <a:chExt cx="0" cy="0"/>
        </a:xfrm>
      </p:grpSpPr>
      <p:sp>
        <p:nvSpPr>
          <p:cNvPr id="203" name="Google Shape;203;p18"/>
          <p:cNvSpPr/>
          <p:nvPr/>
        </p:nvSpPr>
        <p:spPr>
          <a:xfrm rot="5400000">
            <a:off x="4249753" y="-6955292"/>
            <a:ext cx="12647112" cy="21837472"/>
          </a:xfrm>
          <a:custGeom>
            <a:rect b="b" l="l" r="r" t="t"/>
            <a:pathLst>
              <a:path extrusionOk="0" h="21837472" w="12647112">
                <a:moveTo>
                  <a:pt x="0" y="0"/>
                </a:moveTo>
                <a:lnTo>
                  <a:pt x="12647112" y="0"/>
                </a:lnTo>
                <a:lnTo>
                  <a:pt x="12647112" y="21837472"/>
                </a:lnTo>
                <a:lnTo>
                  <a:pt x="0" y="21837472"/>
                </a:lnTo>
                <a:lnTo>
                  <a:pt x="0" y="0"/>
                </a:lnTo>
                <a:close/>
              </a:path>
            </a:pathLst>
          </a:custGeom>
          <a:blipFill rotWithShape="1">
            <a:blip r:embed="rId3">
              <a:alphaModFix/>
            </a:blip>
            <a:stretch>
              <a:fillRect b="0" l="0" r="-70151" t="0"/>
            </a:stretch>
          </a:blipFill>
          <a:ln>
            <a:noFill/>
          </a:ln>
        </p:spPr>
      </p:sp>
      <p:sp>
        <p:nvSpPr>
          <p:cNvPr id="204" name="Google Shape;204;p18"/>
          <p:cNvSpPr/>
          <p:nvPr/>
        </p:nvSpPr>
        <p:spPr>
          <a:xfrm>
            <a:off x="1665628" y="7029049"/>
            <a:ext cx="5072305" cy="1821418"/>
          </a:xfrm>
          <a:custGeom>
            <a:rect b="b" l="l" r="r" t="t"/>
            <a:pathLst>
              <a:path extrusionOk="0" h="1821418" w="5072305">
                <a:moveTo>
                  <a:pt x="0" y="0"/>
                </a:moveTo>
                <a:lnTo>
                  <a:pt x="5072305" y="0"/>
                </a:lnTo>
                <a:lnTo>
                  <a:pt x="5072305" y="1821419"/>
                </a:lnTo>
                <a:lnTo>
                  <a:pt x="0" y="1821419"/>
                </a:lnTo>
                <a:lnTo>
                  <a:pt x="0" y="0"/>
                </a:lnTo>
                <a:close/>
              </a:path>
            </a:pathLst>
          </a:custGeom>
          <a:blipFill rotWithShape="1">
            <a:blip r:embed="rId4">
              <a:alphaModFix/>
            </a:blip>
            <a:stretch>
              <a:fillRect b="0" l="0" r="0" t="0"/>
            </a:stretch>
          </a:blipFill>
          <a:ln>
            <a:noFill/>
          </a:ln>
        </p:spPr>
      </p:sp>
      <p:sp>
        <p:nvSpPr>
          <p:cNvPr id="205" name="Google Shape;205;p18"/>
          <p:cNvSpPr/>
          <p:nvPr/>
        </p:nvSpPr>
        <p:spPr>
          <a:xfrm>
            <a:off x="2349865" y="3141788"/>
            <a:ext cx="4224451" cy="2291052"/>
          </a:xfrm>
          <a:custGeom>
            <a:rect b="b" l="l" r="r" t="t"/>
            <a:pathLst>
              <a:path extrusionOk="0" h="2291052" w="4224451">
                <a:moveTo>
                  <a:pt x="0" y="0"/>
                </a:moveTo>
                <a:lnTo>
                  <a:pt x="4224451" y="0"/>
                </a:lnTo>
                <a:lnTo>
                  <a:pt x="4224451" y="2291052"/>
                </a:lnTo>
                <a:lnTo>
                  <a:pt x="0" y="2291052"/>
                </a:lnTo>
                <a:lnTo>
                  <a:pt x="0" y="0"/>
                </a:lnTo>
                <a:close/>
              </a:path>
            </a:pathLst>
          </a:custGeom>
          <a:blipFill rotWithShape="1">
            <a:blip r:embed="rId4">
              <a:alphaModFix/>
            </a:blip>
            <a:stretch>
              <a:fillRect b="0" l="-51027" r="0" t="0"/>
            </a:stretch>
          </a:blipFill>
          <a:ln>
            <a:noFill/>
          </a:ln>
        </p:spPr>
      </p:sp>
      <p:sp>
        <p:nvSpPr>
          <p:cNvPr id="206" name="Google Shape;206;p18"/>
          <p:cNvSpPr/>
          <p:nvPr/>
        </p:nvSpPr>
        <p:spPr>
          <a:xfrm>
            <a:off x="9899509" y="3041311"/>
            <a:ext cx="5921512" cy="3062901"/>
          </a:xfrm>
          <a:custGeom>
            <a:rect b="b" l="l" r="r" t="t"/>
            <a:pathLst>
              <a:path extrusionOk="0" h="3062901" w="5921512">
                <a:moveTo>
                  <a:pt x="0" y="0"/>
                </a:moveTo>
                <a:lnTo>
                  <a:pt x="5921512" y="0"/>
                </a:lnTo>
                <a:lnTo>
                  <a:pt x="5921512" y="3062900"/>
                </a:lnTo>
                <a:lnTo>
                  <a:pt x="0" y="3062900"/>
                </a:lnTo>
                <a:lnTo>
                  <a:pt x="0" y="0"/>
                </a:lnTo>
                <a:close/>
              </a:path>
            </a:pathLst>
          </a:custGeom>
          <a:blipFill rotWithShape="1">
            <a:blip r:embed="rId5">
              <a:alphaModFix/>
            </a:blip>
            <a:stretch>
              <a:fillRect b="-65554" l="-7337" r="-134348" t="-184855"/>
            </a:stretch>
          </a:blipFill>
          <a:ln>
            <a:noFill/>
          </a:ln>
        </p:spPr>
      </p:sp>
      <p:sp>
        <p:nvSpPr>
          <p:cNvPr id="207" name="Google Shape;207;p18"/>
          <p:cNvSpPr/>
          <p:nvPr/>
        </p:nvSpPr>
        <p:spPr>
          <a:xfrm>
            <a:off x="9899509" y="6672857"/>
            <a:ext cx="5921512" cy="3560161"/>
          </a:xfrm>
          <a:custGeom>
            <a:rect b="b" l="l" r="r" t="t"/>
            <a:pathLst>
              <a:path extrusionOk="0" h="3560161" w="5921512">
                <a:moveTo>
                  <a:pt x="0" y="0"/>
                </a:moveTo>
                <a:lnTo>
                  <a:pt x="5921512" y="0"/>
                </a:lnTo>
                <a:lnTo>
                  <a:pt x="5921512" y="3560161"/>
                </a:lnTo>
                <a:lnTo>
                  <a:pt x="0" y="3560161"/>
                </a:lnTo>
                <a:lnTo>
                  <a:pt x="0" y="0"/>
                </a:lnTo>
                <a:close/>
              </a:path>
            </a:pathLst>
          </a:custGeom>
          <a:blipFill rotWithShape="1">
            <a:blip r:embed="rId6">
              <a:alphaModFix/>
            </a:blip>
            <a:stretch>
              <a:fillRect b="-19907" l="-7716" r="-133957" t="-181579"/>
            </a:stretch>
          </a:blipFill>
          <a:ln>
            <a:noFill/>
          </a:ln>
        </p:spPr>
      </p:sp>
      <p:sp>
        <p:nvSpPr>
          <p:cNvPr id="208" name="Google Shape;208;p18"/>
          <p:cNvSpPr txBox="1"/>
          <p:nvPr/>
        </p:nvSpPr>
        <p:spPr>
          <a:xfrm>
            <a:off x="874666" y="304800"/>
            <a:ext cx="16769662"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S-VHS &amp; VHS</a:t>
            </a:r>
            <a:endParaRPr/>
          </a:p>
        </p:txBody>
      </p:sp>
      <p:cxnSp>
        <p:nvCxnSpPr>
          <p:cNvPr id="209" name="Google Shape;209;p18"/>
          <p:cNvCxnSpPr/>
          <p:nvPr/>
        </p:nvCxnSpPr>
        <p:spPr>
          <a:xfrm>
            <a:off x="6574316" y="4287314"/>
            <a:ext cx="3513948" cy="519077"/>
          </a:xfrm>
          <a:prstGeom prst="straightConnector1">
            <a:avLst/>
          </a:prstGeom>
          <a:noFill/>
          <a:ln cap="flat" cmpd="sng" w="304800">
            <a:solidFill>
              <a:srgbClr val="CD3F14"/>
            </a:solidFill>
            <a:prstDash val="solid"/>
            <a:round/>
            <a:headEnd len="sm" w="sm" type="none"/>
            <a:tailEnd len="med" w="med" type="stealth"/>
          </a:ln>
        </p:spPr>
      </p:cxnSp>
      <p:cxnSp>
        <p:nvCxnSpPr>
          <p:cNvPr id="210" name="Google Shape;210;p18"/>
          <p:cNvCxnSpPr/>
          <p:nvPr/>
        </p:nvCxnSpPr>
        <p:spPr>
          <a:xfrm>
            <a:off x="6737933" y="7939759"/>
            <a:ext cx="3413865" cy="353117"/>
          </a:xfrm>
          <a:prstGeom prst="straightConnector1">
            <a:avLst/>
          </a:prstGeom>
          <a:noFill/>
          <a:ln cap="flat" cmpd="sng" w="304800">
            <a:solidFill>
              <a:srgbClr val="CD3F14"/>
            </a:solidFill>
            <a:prstDash val="solid"/>
            <a:round/>
            <a:headEnd len="sm" w="sm"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218" name="Shape 218"/>
        <p:cNvGrpSpPr/>
        <p:nvPr/>
      </p:nvGrpSpPr>
      <p:grpSpPr>
        <a:xfrm>
          <a:off x="0" y="0"/>
          <a:ext cx="0" cy="0"/>
          <a:chOff x="0" y="0"/>
          <a:chExt cx="0" cy="0"/>
        </a:xfrm>
      </p:grpSpPr>
      <p:sp>
        <p:nvSpPr>
          <p:cNvPr id="219" name="Google Shape;219;p19"/>
          <p:cNvSpPr/>
          <p:nvPr/>
        </p:nvSpPr>
        <p:spPr>
          <a:xfrm rot="5400000">
            <a:off x="4249753" y="-6955292"/>
            <a:ext cx="12647112" cy="21837472"/>
          </a:xfrm>
          <a:custGeom>
            <a:rect b="b" l="l" r="r" t="t"/>
            <a:pathLst>
              <a:path extrusionOk="0" h="21837472" w="12647112">
                <a:moveTo>
                  <a:pt x="0" y="0"/>
                </a:moveTo>
                <a:lnTo>
                  <a:pt x="12647112" y="0"/>
                </a:lnTo>
                <a:lnTo>
                  <a:pt x="12647112" y="21837472"/>
                </a:lnTo>
                <a:lnTo>
                  <a:pt x="0" y="21837472"/>
                </a:lnTo>
                <a:lnTo>
                  <a:pt x="0" y="0"/>
                </a:lnTo>
                <a:close/>
              </a:path>
            </a:pathLst>
          </a:custGeom>
          <a:blipFill rotWithShape="1">
            <a:blip r:embed="rId3">
              <a:alphaModFix/>
            </a:blip>
            <a:stretch>
              <a:fillRect b="0" l="0" r="-70151" t="0"/>
            </a:stretch>
          </a:blipFill>
          <a:ln>
            <a:noFill/>
          </a:ln>
        </p:spPr>
      </p:sp>
      <p:sp>
        <p:nvSpPr>
          <p:cNvPr id="220" name="Google Shape;220;p19"/>
          <p:cNvSpPr/>
          <p:nvPr/>
        </p:nvSpPr>
        <p:spPr>
          <a:xfrm>
            <a:off x="1665628" y="7029049"/>
            <a:ext cx="5072305" cy="1821418"/>
          </a:xfrm>
          <a:custGeom>
            <a:rect b="b" l="l" r="r" t="t"/>
            <a:pathLst>
              <a:path extrusionOk="0" h="1821418" w="5072305">
                <a:moveTo>
                  <a:pt x="0" y="0"/>
                </a:moveTo>
                <a:lnTo>
                  <a:pt x="5072305" y="0"/>
                </a:lnTo>
                <a:lnTo>
                  <a:pt x="5072305" y="1821419"/>
                </a:lnTo>
                <a:lnTo>
                  <a:pt x="0" y="1821419"/>
                </a:lnTo>
                <a:lnTo>
                  <a:pt x="0" y="0"/>
                </a:lnTo>
                <a:close/>
              </a:path>
            </a:pathLst>
          </a:custGeom>
          <a:blipFill rotWithShape="1">
            <a:blip r:embed="rId4">
              <a:alphaModFix/>
            </a:blip>
            <a:stretch>
              <a:fillRect b="0" l="0" r="0" t="0"/>
            </a:stretch>
          </a:blipFill>
          <a:ln>
            <a:noFill/>
          </a:ln>
        </p:spPr>
      </p:sp>
      <p:sp>
        <p:nvSpPr>
          <p:cNvPr id="221" name="Google Shape;221;p19"/>
          <p:cNvSpPr/>
          <p:nvPr/>
        </p:nvSpPr>
        <p:spPr>
          <a:xfrm>
            <a:off x="2349865" y="3141788"/>
            <a:ext cx="4224451" cy="2291052"/>
          </a:xfrm>
          <a:custGeom>
            <a:rect b="b" l="l" r="r" t="t"/>
            <a:pathLst>
              <a:path extrusionOk="0" h="2291052" w="4224451">
                <a:moveTo>
                  <a:pt x="0" y="0"/>
                </a:moveTo>
                <a:lnTo>
                  <a:pt x="4224451" y="0"/>
                </a:lnTo>
                <a:lnTo>
                  <a:pt x="4224451" y="2291052"/>
                </a:lnTo>
                <a:lnTo>
                  <a:pt x="0" y="2291052"/>
                </a:lnTo>
                <a:lnTo>
                  <a:pt x="0" y="0"/>
                </a:lnTo>
                <a:close/>
              </a:path>
            </a:pathLst>
          </a:custGeom>
          <a:blipFill rotWithShape="1">
            <a:blip r:embed="rId4">
              <a:alphaModFix/>
            </a:blip>
            <a:stretch>
              <a:fillRect b="0" l="-51027" r="0" t="0"/>
            </a:stretch>
          </a:blipFill>
          <a:ln>
            <a:noFill/>
          </a:ln>
        </p:spPr>
      </p:sp>
      <p:sp>
        <p:nvSpPr>
          <p:cNvPr id="222" name="Google Shape;222;p19"/>
          <p:cNvSpPr/>
          <p:nvPr/>
        </p:nvSpPr>
        <p:spPr>
          <a:xfrm>
            <a:off x="10772381" y="7029049"/>
            <a:ext cx="6534108" cy="2891139"/>
          </a:xfrm>
          <a:custGeom>
            <a:rect b="b" l="l" r="r" t="t"/>
            <a:pathLst>
              <a:path extrusionOk="0" h="2891139" w="6534108">
                <a:moveTo>
                  <a:pt x="0" y="0"/>
                </a:moveTo>
                <a:lnTo>
                  <a:pt x="6534108" y="0"/>
                </a:lnTo>
                <a:lnTo>
                  <a:pt x="6534108" y="2891140"/>
                </a:lnTo>
                <a:lnTo>
                  <a:pt x="0" y="2891140"/>
                </a:lnTo>
                <a:lnTo>
                  <a:pt x="0" y="0"/>
                </a:lnTo>
                <a:close/>
              </a:path>
            </a:pathLst>
          </a:custGeom>
          <a:blipFill rotWithShape="1">
            <a:blip r:embed="rId5">
              <a:alphaModFix/>
            </a:blip>
            <a:stretch>
              <a:fillRect b="-91316" l="-44528" r="-18633" t="-85232"/>
            </a:stretch>
          </a:blipFill>
          <a:ln>
            <a:noFill/>
          </a:ln>
        </p:spPr>
      </p:sp>
      <p:cxnSp>
        <p:nvCxnSpPr>
          <p:cNvPr id="223" name="Google Shape;223;p19"/>
          <p:cNvCxnSpPr/>
          <p:nvPr/>
        </p:nvCxnSpPr>
        <p:spPr>
          <a:xfrm flipH="1" rot="10800000">
            <a:off x="6737933" y="7820988"/>
            <a:ext cx="4121697" cy="118771"/>
          </a:xfrm>
          <a:prstGeom prst="straightConnector1">
            <a:avLst/>
          </a:prstGeom>
          <a:noFill/>
          <a:ln cap="flat" cmpd="sng" w="304800">
            <a:solidFill>
              <a:srgbClr val="CD3F14"/>
            </a:solidFill>
            <a:prstDash val="solid"/>
            <a:round/>
            <a:headEnd len="sm" w="sm" type="none"/>
            <a:tailEnd len="med" w="med" type="stealth"/>
          </a:ln>
        </p:spPr>
      </p:cxnSp>
      <p:sp>
        <p:nvSpPr>
          <p:cNvPr id="224" name="Google Shape;224;p19"/>
          <p:cNvSpPr/>
          <p:nvPr/>
        </p:nvSpPr>
        <p:spPr>
          <a:xfrm>
            <a:off x="10772381" y="2795888"/>
            <a:ext cx="6486919" cy="3237074"/>
          </a:xfrm>
          <a:custGeom>
            <a:rect b="b" l="l" r="r" t="t"/>
            <a:pathLst>
              <a:path extrusionOk="0" h="3237074" w="6486919">
                <a:moveTo>
                  <a:pt x="0" y="0"/>
                </a:moveTo>
                <a:lnTo>
                  <a:pt x="6486919" y="0"/>
                </a:lnTo>
                <a:lnTo>
                  <a:pt x="6486919" y="3237074"/>
                </a:lnTo>
                <a:lnTo>
                  <a:pt x="0" y="3237074"/>
                </a:lnTo>
                <a:lnTo>
                  <a:pt x="0" y="0"/>
                </a:lnTo>
                <a:close/>
              </a:path>
            </a:pathLst>
          </a:custGeom>
          <a:blipFill rotWithShape="1">
            <a:blip r:embed="rId6">
              <a:alphaModFix/>
            </a:blip>
            <a:stretch>
              <a:fillRect b="-95987" l="-64349" r="-49407" t="-125287"/>
            </a:stretch>
          </a:blipFill>
          <a:ln>
            <a:noFill/>
          </a:ln>
        </p:spPr>
      </p:sp>
      <p:cxnSp>
        <p:nvCxnSpPr>
          <p:cNvPr id="225" name="Google Shape;225;p19"/>
          <p:cNvCxnSpPr/>
          <p:nvPr/>
        </p:nvCxnSpPr>
        <p:spPr>
          <a:xfrm flipH="1" rot="10800000">
            <a:off x="6574316" y="3892661"/>
            <a:ext cx="4305720" cy="394653"/>
          </a:xfrm>
          <a:prstGeom prst="straightConnector1">
            <a:avLst/>
          </a:prstGeom>
          <a:noFill/>
          <a:ln cap="flat" cmpd="sng" w="304800">
            <a:solidFill>
              <a:srgbClr val="CD3F14"/>
            </a:solidFill>
            <a:prstDash val="solid"/>
            <a:round/>
            <a:headEnd len="sm" w="sm" type="none"/>
            <a:tailEnd len="med" w="med" type="stealth"/>
          </a:ln>
        </p:spPr>
      </p:cxnSp>
      <p:sp>
        <p:nvSpPr>
          <p:cNvPr id="226" name="Google Shape;226;p19"/>
          <p:cNvSpPr txBox="1"/>
          <p:nvPr/>
        </p:nvSpPr>
        <p:spPr>
          <a:xfrm>
            <a:off x="874666" y="304800"/>
            <a:ext cx="16769662"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S-VHS &amp; VHS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234" name="Shape 234"/>
        <p:cNvGrpSpPr/>
        <p:nvPr/>
      </p:nvGrpSpPr>
      <p:grpSpPr>
        <a:xfrm>
          <a:off x="0" y="0"/>
          <a:ext cx="0" cy="0"/>
          <a:chOff x="0" y="0"/>
          <a:chExt cx="0" cy="0"/>
        </a:xfrm>
      </p:grpSpPr>
      <p:sp>
        <p:nvSpPr>
          <p:cNvPr id="235" name="Google Shape;235;p20"/>
          <p:cNvSpPr/>
          <p:nvPr/>
        </p:nvSpPr>
        <p:spPr>
          <a:xfrm flipH="1" rot="-5400000">
            <a:off x="1338639"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grpSp>
        <p:nvGrpSpPr>
          <p:cNvPr id="236" name="Google Shape;236;p20"/>
          <p:cNvGrpSpPr/>
          <p:nvPr/>
        </p:nvGrpSpPr>
        <p:grpSpPr>
          <a:xfrm>
            <a:off x="367878" y="2361299"/>
            <a:ext cx="8068069" cy="7791168"/>
            <a:chOff x="0" y="0"/>
            <a:chExt cx="2124923" cy="2051995"/>
          </a:xfrm>
        </p:grpSpPr>
        <p:sp>
          <p:nvSpPr>
            <p:cNvPr id="237" name="Google Shape;237;p20"/>
            <p:cNvSpPr/>
            <p:nvPr/>
          </p:nvSpPr>
          <p:spPr>
            <a:xfrm>
              <a:off x="0" y="0"/>
              <a:ext cx="2124923" cy="2051995"/>
            </a:xfrm>
            <a:custGeom>
              <a:rect b="b" l="l" r="r" t="t"/>
              <a:pathLst>
                <a:path extrusionOk="0" h="2051995" w="2124923">
                  <a:moveTo>
                    <a:pt x="48938" y="0"/>
                  </a:moveTo>
                  <a:lnTo>
                    <a:pt x="2075985" y="0"/>
                  </a:lnTo>
                  <a:cubicBezTo>
                    <a:pt x="2088964" y="0"/>
                    <a:pt x="2101412" y="5156"/>
                    <a:pt x="2110590" y="14334"/>
                  </a:cubicBezTo>
                  <a:cubicBezTo>
                    <a:pt x="2119767" y="23511"/>
                    <a:pt x="2124923" y="35959"/>
                    <a:pt x="2124923" y="48938"/>
                  </a:cubicBezTo>
                  <a:lnTo>
                    <a:pt x="2124923" y="2003057"/>
                  </a:lnTo>
                  <a:cubicBezTo>
                    <a:pt x="2124923" y="2016036"/>
                    <a:pt x="2119767" y="2028484"/>
                    <a:pt x="2110590" y="2037661"/>
                  </a:cubicBezTo>
                  <a:cubicBezTo>
                    <a:pt x="2101412" y="2046839"/>
                    <a:pt x="2088964" y="2051995"/>
                    <a:pt x="2075985" y="2051995"/>
                  </a:cubicBezTo>
                  <a:lnTo>
                    <a:pt x="48938" y="2051995"/>
                  </a:lnTo>
                  <a:cubicBezTo>
                    <a:pt x="35959" y="2051995"/>
                    <a:pt x="23511" y="2046839"/>
                    <a:pt x="14334" y="2037661"/>
                  </a:cubicBezTo>
                  <a:cubicBezTo>
                    <a:pt x="5156" y="2028484"/>
                    <a:pt x="0" y="2016036"/>
                    <a:pt x="0" y="2003057"/>
                  </a:cubicBezTo>
                  <a:lnTo>
                    <a:pt x="0" y="48938"/>
                  </a:lnTo>
                  <a:cubicBezTo>
                    <a:pt x="0" y="35959"/>
                    <a:pt x="5156" y="23511"/>
                    <a:pt x="14334" y="14334"/>
                  </a:cubicBezTo>
                  <a:cubicBezTo>
                    <a:pt x="23511" y="5156"/>
                    <a:pt x="35959" y="0"/>
                    <a:pt x="48938" y="0"/>
                  </a:cubicBezTo>
                  <a:close/>
                </a:path>
              </a:pathLst>
            </a:custGeom>
            <a:solidFill>
              <a:srgbClr val="D7FFBA"/>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txBox="1"/>
            <p:nvPr/>
          </p:nvSpPr>
          <p:spPr>
            <a:xfrm>
              <a:off x="0" y="28575"/>
              <a:ext cx="2124923" cy="2023420"/>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9" name="Google Shape;239;p20"/>
          <p:cNvGrpSpPr/>
          <p:nvPr/>
        </p:nvGrpSpPr>
        <p:grpSpPr>
          <a:xfrm>
            <a:off x="8647450" y="2361299"/>
            <a:ext cx="8068069" cy="7791168"/>
            <a:chOff x="0" y="0"/>
            <a:chExt cx="2124923" cy="2051995"/>
          </a:xfrm>
        </p:grpSpPr>
        <p:sp>
          <p:nvSpPr>
            <p:cNvPr id="240" name="Google Shape;240;p20"/>
            <p:cNvSpPr/>
            <p:nvPr/>
          </p:nvSpPr>
          <p:spPr>
            <a:xfrm>
              <a:off x="0" y="0"/>
              <a:ext cx="2124923" cy="2051995"/>
            </a:xfrm>
            <a:custGeom>
              <a:rect b="b" l="l" r="r" t="t"/>
              <a:pathLst>
                <a:path extrusionOk="0" h="2051995" w="2124923">
                  <a:moveTo>
                    <a:pt x="48938" y="0"/>
                  </a:moveTo>
                  <a:lnTo>
                    <a:pt x="2075985" y="0"/>
                  </a:lnTo>
                  <a:cubicBezTo>
                    <a:pt x="2088964" y="0"/>
                    <a:pt x="2101412" y="5156"/>
                    <a:pt x="2110590" y="14334"/>
                  </a:cubicBezTo>
                  <a:cubicBezTo>
                    <a:pt x="2119767" y="23511"/>
                    <a:pt x="2124923" y="35959"/>
                    <a:pt x="2124923" y="48938"/>
                  </a:cubicBezTo>
                  <a:lnTo>
                    <a:pt x="2124923" y="2003057"/>
                  </a:lnTo>
                  <a:cubicBezTo>
                    <a:pt x="2124923" y="2016036"/>
                    <a:pt x="2119767" y="2028484"/>
                    <a:pt x="2110590" y="2037661"/>
                  </a:cubicBezTo>
                  <a:cubicBezTo>
                    <a:pt x="2101412" y="2046839"/>
                    <a:pt x="2088964" y="2051995"/>
                    <a:pt x="2075985" y="2051995"/>
                  </a:cubicBezTo>
                  <a:lnTo>
                    <a:pt x="48938" y="2051995"/>
                  </a:lnTo>
                  <a:cubicBezTo>
                    <a:pt x="35959" y="2051995"/>
                    <a:pt x="23511" y="2046839"/>
                    <a:pt x="14334" y="2037661"/>
                  </a:cubicBezTo>
                  <a:cubicBezTo>
                    <a:pt x="5156" y="2028484"/>
                    <a:pt x="0" y="2016036"/>
                    <a:pt x="0" y="2003057"/>
                  </a:cubicBezTo>
                  <a:lnTo>
                    <a:pt x="0" y="48938"/>
                  </a:lnTo>
                  <a:cubicBezTo>
                    <a:pt x="0" y="35959"/>
                    <a:pt x="5156" y="23511"/>
                    <a:pt x="14334" y="14334"/>
                  </a:cubicBezTo>
                  <a:cubicBezTo>
                    <a:pt x="23511" y="5156"/>
                    <a:pt x="35959" y="0"/>
                    <a:pt x="48938"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txBox="1"/>
            <p:nvPr/>
          </p:nvSpPr>
          <p:spPr>
            <a:xfrm>
              <a:off x="0" y="28575"/>
              <a:ext cx="2124923" cy="2023420"/>
            </a:xfrm>
            <a:prstGeom prst="rect">
              <a:avLst/>
            </a:prstGeom>
            <a:noFill/>
            <a:ln>
              <a:noFill/>
            </a:ln>
          </p:spPr>
          <p:txBody>
            <a:bodyPr anchorCtr="0" anchor="ctr" bIns="50800" lIns="50800" spcFirstLastPara="1" rIns="50800" wrap="square" tIns="50800">
              <a:noAutofit/>
            </a:bodyPr>
            <a:lstStyle/>
            <a:p>
              <a:pPr indent="0" lvl="0" marL="0" marR="0" rtl="0" algn="ctr">
                <a:lnSpc>
                  <a:spcPct val="14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2" name="Google Shape;242;p20"/>
          <p:cNvGrpSpPr/>
          <p:nvPr/>
        </p:nvGrpSpPr>
        <p:grpSpPr>
          <a:xfrm>
            <a:off x="1430739" y="2495007"/>
            <a:ext cx="6126034" cy="1738731"/>
            <a:chOff x="0" y="0"/>
            <a:chExt cx="1801745" cy="511383"/>
          </a:xfrm>
        </p:grpSpPr>
        <p:sp>
          <p:nvSpPr>
            <p:cNvPr id="243" name="Google Shape;243;p20"/>
            <p:cNvSpPr/>
            <p:nvPr/>
          </p:nvSpPr>
          <p:spPr>
            <a:xfrm>
              <a:off x="0" y="0"/>
              <a:ext cx="1801745" cy="511383"/>
            </a:xfrm>
            <a:custGeom>
              <a:rect b="b" l="l" r="r" t="t"/>
              <a:pathLst>
                <a:path extrusionOk="0" h="511383" w="1801745">
                  <a:moveTo>
                    <a:pt x="64452" y="0"/>
                  </a:moveTo>
                  <a:lnTo>
                    <a:pt x="1737293" y="0"/>
                  </a:lnTo>
                  <a:cubicBezTo>
                    <a:pt x="1772889" y="0"/>
                    <a:pt x="1801745" y="28856"/>
                    <a:pt x="1801745" y="64452"/>
                  </a:cubicBezTo>
                  <a:lnTo>
                    <a:pt x="1801745" y="446931"/>
                  </a:lnTo>
                  <a:cubicBezTo>
                    <a:pt x="1801745" y="464025"/>
                    <a:pt x="1794955" y="480418"/>
                    <a:pt x="1782868" y="492506"/>
                  </a:cubicBezTo>
                  <a:cubicBezTo>
                    <a:pt x="1770780" y="504593"/>
                    <a:pt x="1754387" y="511383"/>
                    <a:pt x="1737293" y="511383"/>
                  </a:cubicBezTo>
                  <a:lnTo>
                    <a:pt x="64452" y="511383"/>
                  </a:lnTo>
                  <a:cubicBezTo>
                    <a:pt x="28856" y="511383"/>
                    <a:pt x="0" y="482527"/>
                    <a:pt x="0" y="446931"/>
                  </a:cubicBezTo>
                  <a:lnTo>
                    <a:pt x="0" y="64452"/>
                  </a:lnTo>
                  <a:cubicBezTo>
                    <a:pt x="0" y="28856"/>
                    <a:pt x="28856" y="0"/>
                    <a:pt x="64452"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txBox="1"/>
            <p:nvPr/>
          </p:nvSpPr>
          <p:spPr>
            <a:xfrm>
              <a:off x="0" y="95250"/>
              <a:ext cx="1801745" cy="41613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5399" u="none" cap="none" strike="noStrike">
                  <a:solidFill>
                    <a:srgbClr val="000000"/>
                  </a:solidFill>
                  <a:latin typeface="Rubik"/>
                  <a:ea typeface="Rubik"/>
                  <a:cs typeface="Rubik"/>
                  <a:sym typeface="Rubik"/>
                </a:rPr>
                <a:t>Luminance</a:t>
              </a:r>
              <a:endParaRPr/>
            </a:p>
            <a:p>
              <a:pPr indent="0" lvl="0" marL="0" marR="0" rtl="0" algn="ctr">
                <a:lnSpc>
                  <a:spcPct val="100000"/>
                </a:lnSpc>
                <a:spcBef>
                  <a:spcPts val="0"/>
                </a:spcBef>
                <a:spcAft>
                  <a:spcPts val="0"/>
                </a:spcAft>
                <a:buNone/>
              </a:pPr>
              <a:r>
                <a:rPr b="0" i="0" lang="en-US" sz="5399" u="none" cap="none" strike="noStrike">
                  <a:solidFill>
                    <a:srgbClr val="000000"/>
                  </a:solidFill>
                  <a:latin typeface="Rubik"/>
                  <a:ea typeface="Rubik"/>
                  <a:cs typeface="Rubik"/>
                  <a:sym typeface="Rubik"/>
                </a:rPr>
                <a:t>(Luma)</a:t>
              </a:r>
              <a:endParaRPr/>
            </a:p>
          </p:txBody>
        </p:sp>
      </p:grpSp>
      <p:grpSp>
        <p:nvGrpSpPr>
          <p:cNvPr id="245" name="Google Shape;245;p20"/>
          <p:cNvGrpSpPr/>
          <p:nvPr/>
        </p:nvGrpSpPr>
        <p:grpSpPr>
          <a:xfrm>
            <a:off x="130618" y="4104302"/>
            <a:ext cx="8167796" cy="1259593"/>
            <a:chOff x="0" y="0"/>
            <a:chExt cx="2402254" cy="370462"/>
          </a:xfrm>
        </p:grpSpPr>
        <p:sp>
          <p:nvSpPr>
            <p:cNvPr id="246" name="Google Shape;246;p20"/>
            <p:cNvSpPr/>
            <p:nvPr/>
          </p:nvSpPr>
          <p:spPr>
            <a:xfrm>
              <a:off x="0" y="0"/>
              <a:ext cx="2402254" cy="370462"/>
            </a:xfrm>
            <a:custGeom>
              <a:rect b="b" l="l" r="r" t="t"/>
              <a:pathLst>
                <a:path extrusionOk="0" h="370462" w="2402254">
                  <a:moveTo>
                    <a:pt x="48341" y="0"/>
                  </a:moveTo>
                  <a:lnTo>
                    <a:pt x="2353913" y="0"/>
                  </a:lnTo>
                  <a:cubicBezTo>
                    <a:pt x="2380611" y="0"/>
                    <a:pt x="2402254" y="21643"/>
                    <a:pt x="2402254" y="48341"/>
                  </a:cubicBezTo>
                  <a:lnTo>
                    <a:pt x="2402254" y="322122"/>
                  </a:lnTo>
                  <a:cubicBezTo>
                    <a:pt x="2402254" y="334942"/>
                    <a:pt x="2397161" y="347238"/>
                    <a:pt x="2388095" y="356304"/>
                  </a:cubicBezTo>
                  <a:cubicBezTo>
                    <a:pt x="2379029" y="365369"/>
                    <a:pt x="2366734" y="370462"/>
                    <a:pt x="2353913" y="370462"/>
                  </a:cubicBezTo>
                  <a:lnTo>
                    <a:pt x="48341" y="370462"/>
                  </a:lnTo>
                  <a:cubicBezTo>
                    <a:pt x="21643" y="370462"/>
                    <a:pt x="0" y="348819"/>
                    <a:pt x="0" y="322122"/>
                  </a:cubicBezTo>
                  <a:lnTo>
                    <a:pt x="0" y="48341"/>
                  </a:lnTo>
                  <a:cubicBezTo>
                    <a:pt x="0" y="21643"/>
                    <a:pt x="21643" y="0"/>
                    <a:pt x="48341"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txBox="1"/>
            <p:nvPr/>
          </p:nvSpPr>
          <p:spPr>
            <a:xfrm>
              <a:off x="0" y="47625"/>
              <a:ext cx="2402254" cy="322837"/>
            </a:xfrm>
            <a:prstGeom prst="rect">
              <a:avLst/>
            </a:prstGeom>
            <a:noFill/>
            <a:ln>
              <a:noFill/>
            </a:ln>
          </p:spPr>
          <p:txBody>
            <a:bodyPr anchorCtr="0" anchor="ctr" bIns="50800" lIns="50800" spcFirstLastPara="1" rIns="50800" wrap="square" tIns="50800">
              <a:noAutofit/>
            </a:bodyPr>
            <a:lstStyle/>
            <a:p>
              <a:pPr indent="-356240" lvl="1" marL="712480" marR="0" rtl="0" algn="l">
                <a:lnSpc>
                  <a:spcPct val="100000"/>
                </a:lnSpc>
                <a:spcBef>
                  <a:spcPts val="0"/>
                </a:spcBef>
                <a:spcAft>
                  <a:spcPts val="0"/>
                </a:spcAft>
                <a:buClr>
                  <a:srgbClr val="000000"/>
                </a:buClr>
                <a:buSzPts val="3300"/>
                <a:buFont typeface="Arial"/>
                <a:buChar char="•"/>
              </a:pPr>
              <a:r>
                <a:rPr b="0" i="0" lang="en-US" sz="3300" u="none" cap="none" strike="noStrike">
                  <a:solidFill>
                    <a:srgbClr val="000000"/>
                  </a:solidFill>
                  <a:latin typeface="Rubik"/>
                  <a:ea typeface="Rubik"/>
                  <a:cs typeface="Rubik"/>
                  <a:sym typeface="Rubik"/>
                </a:rPr>
                <a:t>The brightness or brilliance of the video signal </a:t>
              </a:r>
              <a:endParaRPr/>
            </a:p>
          </p:txBody>
        </p:sp>
      </p:grpSp>
      <p:grpSp>
        <p:nvGrpSpPr>
          <p:cNvPr id="248" name="Google Shape;248;p20"/>
          <p:cNvGrpSpPr/>
          <p:nvPr/>
        </p:nvGrpSpPr>
        <p:grpSpPr>
          <a:xfrm>
            <a:off x="130618" y="5152089"/>
            <a:ext cx="8167796" cy="1259593"/>
            <a:chOff x="0" y="0"/>
            <a:chExt cx="2402254" cy="370462"/>
          </a:xfrm>
        </p:grpSpPr>
        <p:sp>
          <p:nvSpPr>
            <p:cNvPr id="249" name="Google Shape;249;p20"/>
            <p:cNvSpPr/>
            <p:nvPr/>
          </p:nvSpPr>
          <p:spPr>
            <a:xfrm>
              <a:off x="0" y="0"/>
              <a:ext cx="2402254" cy="370462"/>
            </a:xfrm>
            <a:custGeom>
              <a:rect b="b" l="l" r="r" t="t"/>
              <a:pathLst>
                <a:path extrusionOk="0" h="370462" w="2402254">
                  <a:moveTo>
                    <a:pt x="48341" y="0"/>
                  </a:moveTo>
                  <a:lnTo>
                    <a:pt x="2353913" y="0"/>
                  </a:lnTo>
                  <a:cubicBezTo>
                    <a:pt x="2380611" y="0"/>
                    <a:pt x="2402254" y="21643"/>
                    <a:pt x="2402254" y="48341"/>
                  </a:cubicBezTo>
                  <a:lnTo>
                    <a:pt x="2402254" y="322122"/>
                  </a:lnTo>
                  <a:cubicBezTo>
                    <a:pt x="2402254" y="334942"/>
                    <a:pt x="2397161" y="347238"/>
                    <a:pt x="2388095" y="356304"/>
                  </a:cubicBezTo>
                  <a:cubicBezTo>
                    <a:pt x="2379029" y="365369"/>
                    <a:pt x="2366734" y="370462"/>
                    <a:pt x="2353913" y="370462"/>
                  </a:cubicBezTo>
                  <a:lnTo>
                    <a:pt x="48341" y="370462"/>
                  </a:lnTo>
                  <a:cubicBezTo>
                    <a:pt x="21643" y="370462"/>
                    <a:pt x="0" y="348819"/>
                    <a:pt x="0" y="322122"/>
                  </a:cubicBezTo>
                  <a:lnTo>
                    <a:pt x="0" y="48341"/>
                  </a:lnTo>
                  <a:cubicBezTo>
                    <a:pt x="0" y="21643"/>
                    <a:pt x="21643" y="0"/>
                    <a:pt x="48341"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txBox="1"/>
            <p:nvPr/>
          </p:nvSpPr>
          <p:spPr>
            <a:xfrm>
              <a:off x="0" y="47625"/>
              <a:ext cx="2402254" cy="322837"/>
            </a:xfrm>
            <a:prstGeom prst="rect">
              <a:avLst/>
            </a:prstGeom>
            <a:noFill/>
            <a:ln>
              <a:noFill/>
            </a:ln>
          </p:spPr>
          <p:txBody>
            <a:bodyPr anchorCtr="0" anchor="ctr" bIns="50800" lIns="50800" spcFirstLastPara="1" rIns="50800" wrap="square" tIns="50800">
              <a:noAutofit/>
            </a:bodyPr>
            <a:lstStyle/>
            <a:p>
              <a:pPr indent="-356240" lvl="1" marL="712480" marR="0" rtl="0" algn="l">
                <a:lnSpc>
                  <a:spcPct val="100000"/>
                </a:lnSpc>
                <a:spcBef>
                  <a:spcPts val="0"/>
                </a:spcBef>
                <a:spcAft>
                  <a:spcPts val="0"/>
                </a:spcAft>
                <a:buClr>
                  <a:srgbClr val="000000"/>
                </a:buClr>
                <a:buSzPts val="3300"/>
                <a:buFont typeface="Arial"/>
                <a:buChar char="•"/>
              </a:pPr>
              <a:r>
                <a:rPr b="0" i="0" lang="en-US" sz="3300" u="none" cap="none" strike="noStrike">
                  <a:solidFill>
                    <a:srgbClr val="000000"/>
                  </a:solidFill>
                  <a:latin typeface="Rubik"/>
                  <a:ea typeface="Rubik"/>
                  <a:cs typeface="Rubik"/>
                  <a:sym typeface="Rubik"/>
                </a:rPr>
                <a:t>Edges and details of an image depend on properly resolved luma</a:t>
              </a:r>
              <a:endParaRPr/>
            </a:p>
          </p:txBody>
        </p:sp>
      </p:grpSp>
      <p:grpSp>
        <p:nvGrpSpPr>
          <p:cNvPr id="251" name="Google Shape;251;p20"/>
          <p:cNvGrpSpPr/>
          <p:nvPr/>
        </p:nvGrpSpPr>
        <p:grpSpPr>
          <a:xfrm>
            <a:off x="130618" y="6256883"/>
            <a:ext cx="8167796" cy="1259593"/>
            <a:chOff x="0" y="0"/>
            <a:chExt cx="2402254" cy="370462"/>
          </a:xfrm>
        </p:grpSpPr>
        <p:sp>
          <p:nvSpPr>
            <p:cNvPr id="252" name="Google Shape;252;p20"/>
            <p:cNvSpPr/>
            <p:nvPr/>
          </p:nvSpPr>
          <p:spPr>
            <a:xfrm>
              <a:off x="0" y="0"/>
              <a:ext cx="2402254" cy="370462"/>
            </a:xfrm>
            <a:custGeom>
              <a:rect b="b" l="l" r="r" t="t"/>
              <a:pathLst>
                <a:path extrusionOk="0" h="370462" w="2402254">
                  <a:moveTo>
                    <a:pt x="48341" y="0"/>
                  </a:moveTo>
                  <a:lnTo>
                    <a:pt x="2353913" y="0"/>
                  </a:lnTo>
                  <a:cubicBezTo>
                    <a:pt x="2380611" y="0"/>
                    <a:pt x="2402254" y="21643"/>
                    <a:pt x="2402254" y="48341"/>
                  </a:cubicBezTo>
                  <a:lnTo>
                    <a:pt x="2402254" y="322122"/>
                  </a:lnTo>
                  <a:cubicBezTo>
                    <a:pt x="2402254" y="334942"/>
                    <a:pt x="2397161" y="347238"/>
                    <a:pt x="2388095" y="356304"/>
                  </a:cubicBezTo>
                  <a:cubicBezTo>
                    <a:pt x="2379029" y="365369"/>
                    <a:pt x="2366734" y="370462"/>
                    <a:pt x="2353913" y="370462"/>
                  </a:cubicBezTo>
                  <a:lnTo>
                    <a:pt x="48341" y="370462"/>
                  </a:lnTo>
                  <a:cubicBezTo>
                    <a:pt x="21643" y="370462"/>
                    <a:pt x="0" y="348819"/>
                    <a:pt x="0" y="322122"/>
                  </a:cubicBezTo>
                  <a:lnTo>
                    <a:pt x="0" y="48341"/>
                  </a:lnTo>
                  <a:cubicBezTo>
                    <a:pt x="0" y="21643"/>
                    <a:pt x="21643" y="0"/>
                    <a:pt x="48341"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txBox="1"/>
            <p:nvPr/>
          </p:nvSpPr>
          <p:spPr>
            <a:xfrm>
              <a:off x="0" y="47625"/>
              <a:ext cx="2402254" cy="322837"/>
            </a:xfrm>
            <a:prstGeom prst="rect">
              <a:avLst/>
            </a:prstGeom>
            <a:noFill/>
            <a:ln>
              <a:noFill/>
            </a:ln>
          </p:spPr>
          <p:txBody>
            <a:bodyPr anchorCtr="0" anchor="ctr" bIns="50800" lIns="50800" spcFirstLastPara="1" rIns="50800" wrap="square" tIns="50800">
              <a:noAutofit/>
            </a:bodyPr>
            <a:lstStyle/>
            <a:p>
              <a:pPr indent="-356240" lvl="1" marL="712480" marR="0" rtl="0" algn="l">
                <a:lnSpc>
                  <a:spcPct val="100000"/>
                </a:lnSpc>
                <a:spcBef>
                  <a:spcPts val="0"/>
                </a:spcBef>
                <a:spcAft>
                  <a:spcPts val="0"/>
                </a:spcAft>
                <a:buClr>
                  <a:srgbClr val="000000"/>
                </a:buClr>
                <a:buSzPts val="3300"/>
                <a:buFont typeface="Arial"/>
                <a:buChar char="•"/>
              </a:pPr>
              <a:r>
                <a:rPr b="0" i="0" lang="en-US" sz="3300" u="none" cap="none" strike="noStrike">
                  <a:solidFill>
                    <a:srgbClr val="000000"/>
                  </a:solidFill>
                  <a:latin typeface="Rubik"/>
                  <a:ea typeface="Rubik"/>
                  <a:cs typeface="Rubik"/>
                  <a:sym typeface="Rubik"/>
                </a:rPr>
                <a:t>Most of the bandwidth of a video signal is devoted to the luma</a:t>
              </a:r>
              <a:endParaRPr/>
            </a:p>
          </p:txBody>
        </p:sp>
      </p:grpSp>
      <p:grpSp>
        <p:nvGrpSpPr>
          <p:cNvPr id="254" name="Google Shape;254;p20"/>
          <p:cNvGrpSpPr/>
          <p:nvPr/>
        </p:nvGrpSpPr>
        <p:grpSpPr>
          <a:xfrm>
            <a:off x="8448774" y="3984133"/>
            <a:ext cx="8167796" cy="1259593"/>
            <a:chOff x="0" y="0"/>
            <a:chExt cx="2402254" cy="370462"/>
          </a:xfrm>
        </p:grpSpPr>
        <p:sp>
          <p:nvSpPr>
            <p:cNvPr id="255" name="Google Shape;255;p20"/>
            <p:cNvSpPr/>
            <p:nvPr/>
          </p:nvSpPr>
          <p:spPr>
            <a:xfrm>
              <a:off x="0" y="0"/>
              <a:ext cx="2402254" cy="370462"/>
            </a:xfrm>
            <a:custGeom>
              <a:rect b="b" l="l" r="r" t="t"/>
              <a:pathLst>
                <a:path extrusionOk="0" h="370462" w="2402254">
                  <a:moveTo>
                    <a:pt x="48341" y="0"/>
                  </a:moveTo>
                  <a:lnTo>
                    <a:pt x="2353913" y="0"/>
                  </a:lnTo>
                  <a:cubicBezTo>
                    <a:pt x="2380611" y="0"/>
                    <a:pt x="2402254" y="21643"/>
                    <a:pt x="2402254" y="48341"/>
                  </a:cubicBezTo>
                  <a:lnTo>
                    <a:pt x="2402254" y="322122"/>
                  </a:lnTo>
                  <a:cubicBezTo>
                    <a:pt x="2402254" y="334942"/>
                    <a:pt x="2397161" y="347238"/>
                    <a:pt x="2388095" y="356304"/>
                  </a:cubicBezTo>
                  <a:cubicBezTo>
                    <a:pt x="2379029" y="365369"/>
                    <a:pt x="2366734" y="370462"/>
                    <a:pt x="2353913" y="370462"/>
                  </a:cubicBezTo>
                  <a:lnTo>
                    <a:pt x="48341" y="370462"/>
                  </a:lnTo>
                  <a:cubicBezTo>
                    <a:pt x="21643" y="370462"/>
                    <a:pt x="0" y="348819"/>
                    <a:pt x="0" y="322122"/>
                  </a:cubicBezTo>
                  <a:lnTo>
                    <a:pt x="0" y="48341"/>
                  </a:lnTo>
                  <a:cubicBezTo>
                    <a:pt x="0" y="21643"/>
                    <a:pt x="21643" y="0"/>
                    <a:pt x="48341"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txBox="1"/>
            <p:nvPr/>
          </p:nvSpPr>
          <p:spPr>
            <a:xfrm>
              <a:off x="0" y="47625"/>
              <a:ext cx="2402254" cy="322837"/>
            </a:xfrm>
            <a:prstGeom prst="rect">
              <a:avLst/>
            </a:prstGeom>
            <a:noFill/>
            <a:ln>
              <a:noFill/>
            </a:ln>
          </p:spPr>
          <p:txBody>
            <a:bodyPr anchorCtr="0" anchor="ctr" bIns="50800" lIns="50800" spcFirstLastPara="1" rIns="50800" wrap="square" tIns="50800">
              <a:noAutofit/>
            </a:bodyPr>
            <a:lstStyle/>
            <a:p>
              <a:pPr indent="-356240" lvl="1" marL="712480" marR="0" rtl="0" algn="l">
                <a:lnSpc>
                  <a:spcPct val="100000"/>
                </a:lnSpc>
                <a:spcBef>
                  <a:spcPts val="0"/>
                </a:spcBef>
                <a:spcAft>
                  <a:spcPts val="0"/>
                </a:spcAft>
                <a:buClr>
                  <a:srgbClr val="000000"/>
                </a:buClr>
                <a:buSzPts val="3300"/>
                <a:buFont typeface="Arial"/>
                <a:buChar char="•"/>
              </a:pPr>
              <a:r>
                <a:rPr b="0" i="0" lang="en-US" sz="3300" u="none" cap="none" strike="noStrike">
                  <a:solidFill>
                    <a:srgbClr val="000000"/>
                  </a:solidFill>
                  <a:latin typeface="Rubik"/>
                  <a:ea typeface="Rubik"/>
                  <a:cs typeface="Rubik"/>
                  <a:sym typeface="Rubik"/>
                </a:rPr>
                <a:t>The color information of a picture</a:t>
              </a:r>
              <a:endParaRPr/>
            </a:p>
          </p:txBody>
        </p:sp>
      </p:grpSp>
      <p:grpSp>
        <p:nvGrpSpPr>
          <p:cNvPr id="257" name="Google Shape;257;p20"/>
          <p:cNvGrpSpPr/>
          <p:nvPr/>
        </p:nvGrpSpPr>
        <p:grpSpPr>
          <a:xfrm>
            <a:off x="8448774" y="5013274"/>
            <a:ext cx="8167796" cy="1537223"/>
            <a:chOff x="0" y="0"/>
            <a:chExt cx="2402254" cy="452117"/>
          </a:xfrm>
        </p:grpSpPr>
        <p:sp>
          <p:nvSpPr>
            <p:cNvPr id="258" name="Google Shape;258;p20"/>
            <p:cNvSpPr/>
            <p:nvPr/>
          </p:nvSpPr>
          <p:spPr>
            <a:xfrm>
              <a:off x="0" y="0"/>
              <a:ext cx="2402254" cy="452117"/>
            </a:xfrm>
            <a:custGeom>
              <a:rect b="b" l="l" r="r" t="t"/>
              <a:pathLst>
                <a:path extrusionOk="0" h="452117" w="2402254">
                  <a:moveTo>
                    <a:pt x="48341" y="0"/>
                  </a:moveTo>
                  <a:lnTo>
                    <a:pt x="2353913" y="0"/>
                  </a:lnTo>
                  <a:cubicBezTo>
                    <a:pt x="2380611" y="0"/>
                    <a:pt x="2402254" y="21643"/>
                    <a:pt x="2402254" y="48341"/>
                  </a:cubicBezTo>
                  <a:lnTo>
                    <a:pt x="2402254" y="403776"/>
                  </a:lnTo>
                  <a:cubicBezTo>
                    <a:pt x="2402254" y="416597"/>
                    <a:pt x="2397161" y="428893"/>
                    <a:pt x="2388095" y="437958"/>
                  </a:cubicBezTo>
                  <a:cubicBezTo>
                    <a:pt x="2379029" y="447024"/>
                    <a:pt x="2366734" y="452117"/>
                    <a:pt x="2353913" y="452117"/>
                  </a:cubicBezTo>
                  <a:lnTo>
                    <a:pt x="48341" y="452117"/>
                  </a:lnTo>
                  <a:cubicBezTo>
                    <a:pt x="21643" y="452117"/>
                    <a:pt x="0" y="430474"/>
                    <a:pt x="0" y="403776"/>
                  </a:cubicBezTo>
                  <a:lnTo>
                    <a:pt x="0" y="48341"/>
                  </a:lnTo>
                  <a:cubicBezTo>
                    <a:pt x="0" y="21643"/>
                    <a:pt x="21643" y="0"/>
                    <a:pt x="48341"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txBox="1"/>
            <p:nvPr/>
          </p:nvSpPr>
          <p:spPr>
            <a:xfrm>
              <a:off x="0" y="47625"/>
              <a:ext cx="2402254" cy="404492"/>
            </a:xfrm>
            <a:prstGeom prst="rect">
              <a:avLst/>
            </a:prstGeom>
            <a:noFill/>
            <a:ln>
              <a:noFill/>
            </a:ln>
          </p:spPr>
          <p:txBody>
            <a:bodyPr anchorCtr="0" anchor="ctr" bIns="50800" lIns="50800" spcFirstLastPara="1" rIns="50800" wrap="square" tIns="50800">
              <a:noAutofit/>
            </a:bodyPr>
            <a:lstStyle/>
            <a:p>
              <a:pPr indent="-356240" lvl="1" marL="712480" marR="0" rtl="0" algn="l">
                <a:lnSpc>
                  <a:spcPct val="100000"/>
                </a:lnSpc>
                <a:spcBef>
                  <a:spcPts val="0"/>
                </a:spcBef>
                <a:spcAft>
                  <a:spcPts val="0"/>
                </a:spcAft>
                <a:buClr>
                  <a:srgbClr val="000000"/>
                </a:buClr>
                <a:buSzPts val="3300"/>
                <a:buFont typeface="Arial"/>
                <a:buChar char="•"/>
              </a:pPr>
              <a:r>
                <a:rPr b="0" i="0" lang="en-US" sz="3300" u="none" cap="none" strike="noStrike">
                  <a:solidFill>
                    <a:srgbClr val="000000"/>
                  </a:solidFill>
                  <a:latin typeface="Rubik"/>
                  <a:ea typeface="Rubik"/>
                  <a:cs typeface="Rubik"/>
                  <a:sym typeface="Rubik"/>
                </a:rPr>
                <a:t>The color information is often downconverted (heterodyned) to a much smaller bandwidth than luma</a:t>
              </a:r>
              <a:endParaRPr/>
            </a:p>
          </p:txBody>
        </p:sp>
      </p:grpSp>
      <p:grpSp>
        <p:nvGrpSpPr>
          <p:cNvPr id="260" name="Google Shape;260;p20"/>
          <p:cNvGrpSpPr/>
          <p:nvPr/>
        </p:nvGrpSpPr>
        <p:grpSpPr>
          <a:xfrm>
            <a:off x="9710311" y="2495007"/>
            <a:ext cx="6126034" cy="1738731"/>
            <a:chOff x="0" y="0"/>
            <a:chExt cx="1801745" cy="511383"/>
          </a:xfrm>
        </p:grpSpPr>
        <p:sp>
          <p:nvSpPr>
            <p:cNvPr id="261" name="Google Shape;261;p20"/>
            <p:cNvSpPr/>
            <p:nvPr/>
          </p:nvSpPr>
          <p:spPr>
            <a:xfrm>
              <a:off x="0" y="0"/>
              <a:ext cx="1801745" cy="511383"/>
            </a:xfrm>
            <a:custGeom>
              <a:rect b="b" l="l" r="r" t="t"/>
              <a:pathLst>
                <a:path extrusionOk="0" h="511383" w="1801745">
                  <a:moveTo>
                    <a:pt x="64452" y="0"/>
                  </a:moveTo>
                  <a:lnTo>
                    <a:pt x="1737293" y="0"/>
                  </a:lnTo>
                  <a:cubicBezTo>
                    <a:pt x="1772889" y="0"/>
                    <a:pt x="1801745" y="28856"/>
                    <a:pt x="1801745" y="64452"/>
                  </a:cubicBezTo>
                  <a:lnTo>
                    <a:pt x="1801745" y="446931"/>
                  </a:lnTo>
                  <a:cubicBezTo>
                    <a:pt x="1801745" y="464025"/>
                    <a:pt x="1794955" y="480418"/>
                    <a:pt x="1782868" y="492506"/>
                  </a:cubicBezTo>
                  <a:cubicBezTo>
                    <a:pt x="1770780" y="504593"/>
                    <a:pt x="1754387" y="511383"/>
                    <a:pt x="1737293" y="511383"/>
                  </a:cubicBezTo>
                  <a:lnTo>
                    <a:pt x="64452" y="511383"/>
                  </a:lnTo>
                  <a:cubicBezTo>
                    <a:pt x="28856" y="511383"/>
                    <a:pt x="0" y="482527"/>
                    <a:pt x="0" y="446931"/>
                  </a:cubicBezTo>
                  <a:lnTo>
                    <a:pt x="0" y="64452"/>
                  </a:lnTo>
                  <a:cubicBezTo>
                    <a:pt x="0" y="28856"/>
                    <a:pt x="28856" y="0"/>
                    <a:pt x="64452"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txBox="1"/>
            <p:nvPr/>
          </p:nvSpPr>
          <p:spPr>
            <a:xfrm>
              <a:off x="0" y="95250"/>
              <a:ext cx="1801745" cy="41613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5399" u="none" cap="none" strike="noStrike">
                  <a:solidFill>
                    <a:srgbClr val="000000"/>
                  </a:solidFill>
                  <a:latin typeface="Rubik"/>
                  <a:ea typeface="Rubik"/>
                  <a:cs typeface="Rubik"/>
                  <a:sym typeface="Rubik"/>
                </a:rPr>
                <a:t>Chrominance</a:t>
              </a:r>
              <a:endParaRPr/>
            </a:p>
            <a:p>
              <a:pPr indent="0" lvl="0" marL="0" marR="0" rtl="0" algn="ctr">
                <a:lnSpc>
                  <a:spcPct val="100000"/>
                </a:lnSpc>
                <a:spcBef>
                  <a:spcPts val="0"/>
                </a:spcBef>
                <a:spcAft>
                  <a:spcPts val="0"/>
                </a:spcAft>
                <a:buNone/>
              </a:pPr>
              <a:r>
                <a:rPr b="0" i="0" lang="en-US" sz="5399" u="none" cap="none" strike="noStrike">
                  <a:solidFill>
                    <a:srgbClr val="000000"/>
                  </a:solidFill>
                  <a:latin typeface="Rubik"/>
                  <a:ea typeface="Rubik"/>
                  <a:cs typeface="Rubik"/>
                  <a:sym typeface="Rubik"/>
                </a:rPr>
                <a:t>(Chroma)</a:t>
              </a:r>
              <a:endParaRPr/>
            </a:p>
          </p:txBody>
        </p:sp>
      </p:grpSp>
      <p:sp>
        <p:nvSpPr>
          <p:cNvPr id="263" name="Google Shape;263;p20"/>
          <p:cNvSpPr/>
          <p:nvPr/>
        </p:nvSpPr>
        <p:spPr>
          <a:xfrm>
            <a:off x="11392847" y="7883079"/>
            <a:ext cx="2760963" cy="2070722"/>
          </a:xfrm>
          <a:custGeom>
            <a:rect b="b" l="l" r="r" t="t"/>
            <a:pathLst>
              <a:path extrusionOk="0" h="2070722" w="2760963">
                <a:moveTo>
                  <a:pt x="0" y="0"/>
                </a:moveTo>
                <a:lnTo>
                  <a:pt x="2760963" y="0"/>
                </a:lnTo>
                <a:lnTo>
                  <a:pt x="2760963" y="2070723"/>
                </a:lnTo>
                <a:lnTo>
                  <a:pt x="0" y="2070723"/>
                </a:lnTo>
                <a:lnTo>
                  <a:pt x="0" y="0"/>
                </a:lnTo>
                <a:close/>
              </a:path>
            </a:pathLst>
          </a:custGeom>
          <a:blipFill rotWithShape="1">
            <a:blip r:embed="rId4">
              <a:alphaModFix/>
            </a:blip>
            <a:stretch>
              <a:fillRect b="0" l="0" r="0" t="0"/>
            </a:stretch>
          </a:blipFill>
          <a:ln cap="sq" cmpd="sng" w="38100">
            <a:solidFill>
              <a:srgbClr val="000000"/>
            </a:solidFill>
            <a:prstDash val="solid"/>
            <a:miter lim="8000"/>
            <a:headEnd len="sm" w="sm" type="none"/>
            <a:tailEnd len="sm" w="sm" type="none"/>
          </a:ln>
        </p:spPr>
      </p:sp>
      <p:sp>
        <p:nvSpPr>
          <p:cNvPr id="264" name="Google Shape;264;p20"/>
          <p:cNvSpPr/>
          <p:nvPr/>
        </p:nvSpPr>
        <p:spPr>
          <a:xfrm>
            <a:off x="2834035" y="7883079"/>
            <a:ext cx="2760963" cy="2070722"/>
          </a:xfrm>
          <a:custGeom>
            <a:rect b="b" l="l" r="r" t="t"/>
            <a:pathLst>
              <a:path extrusionOk="0" h="2070722" w="2760963">
                <a:moveTo>
                  <a:pt x="0" y="0"/>
                </a:moveTo>
                <a:lnTo>
                  <a:pt x="2760963" y="0"/>
                </a:lnTo>
                <a:lnTo>
                  <a:pt x="2760963" y="2070723"/>
                </a:lnTo>
                <a:lnTo>
                  <a:pt x="0" y="2070723"/>
                </a:lnTo>
                <a:lnTo>
                  <a:pt x="0" y="0"/>
                </a:lnTo>
                <a:close/>
              </a:path>
            </a:pathLst>
          </a:custGeom>
          <a:blipFill rotWithShape="1">
            <a:blip r:embed="rId5">
              <a:alphaModFix/>
            </a:blip>
            <a:stretch>
              <a:fillRect b="0" l="0" r="0" t="0"/>
            </a:stretch>
          </a:blipFill>
          <a:ln cap="sq" cmpd="sng" w="38100">
            <a:solidFill>
              <a:srgbClr val="000000"/>
            </a:solidFill>
            <a:prstDash val="solid"/>
            <a:miter lim="8000"/>
            <a:headEnd len="sm" w="sm" type="none"/>
            <a:tailEnd len="sm" w="sm" type="none"/>
          </a:ln>
        </p:spPr>
      </p:sp>
      <p:sp>
        <p:nvSpPr>
          <p:cNvPr id="265" name="Google Shape;265;p20"/>
          <p:cNvSpPr/>
          <p:nvPr/>
        </p:nvSpPr>
        <p:spPr>
          <a:xfrm>
            <a:off x="7038803" y="7648868"/>
            <a:ext cx="2819943" cy="2109449"/>
          </a:xfrm>
          <a:custGeom>
            <a:rect b="b" l="l" r="r" t="t"/>
            <a:pathLst>
              <a:path extrusionOk="0" h="2109449" w="2819943">
                <a:moveTo>
                  <a:pt x="0" y="0"/>
                </a:moveTo>
                <a:lnTo>
                  <a:pt x="2819942" y="0"/>
                </a:lnTo>
                <a:lnTo>
                  <a:pt x="2819942" y="2109450"/>
                </a:lnTo>
                <a:lnTo>
                  <a:pt x="0" y="2109450"/>
                </a:lnTo>
                <a:lnTo>
                  <a:pt x="0" y="0"/>
                </a:lnTo>
                <a:close/>
              </a:path>
            </a:pathLst>
          </a:custGeom>
          <a:blipFill rotWithShape="1">
            <a:blip r:embed="rId6">
              <a:alphaModFix/>
            </a:blip>
            <a:stretch>
              <a:fillRect b="0" l="0" r="0" t="0"/>
            </a:stretch>
          </a:blipFill>
          <a:ln>
            <a:noFill/>
          </a:ln>
        </p:spPr>
      </p:sp>
      <p:sp>
        <p:nvSpPr>
          <p:cNvPr id="266" name="Google Shape;266;p20"/>
          <p:cNvSpPr txBox="1"/>
          <p:nvPr/>
        </p:nvSpPr>
        <p:spPr>
          <a:xfrm>
            <a:off x="262620" y="295275"/>
            <a:ext cx="16769662" cy="1827465"/>
          </a:xfrm>
          <a:prstGeom prst="rect">
            <a:avLst/>
          </a:prstGeom>
          <a:noFill/>
          <a:ln>
            <a:noFill/>
          </a:ln>
        </p:spPr>
        <p:txBody>
          <a:bodyPr anchorCtr="0" anchor="t" bIns="0" lIns="0" spcFirstLastPara="1" rIns="0" wrap="square" tIns="0">
            <a:spAutoFit/>
          </a:bodyPr>
          <a:lstStyle/>
          <a:p>
            <a:pPr indent="0" lvl="0" marL="0" marR="0" rtl="0" algn="ctr">
              <a:lnSpc>
                <a:spcPct val="97001"/>
              </a:lnSpc>
              <a:spcBef>
                <a:spcPts val="0"/>
              </a:spcBef>
              <a:spcAft>
                <a:spcPts val="0"/>
              </a:spcAft>
              <a:buNone/>
            </a:pPr>
            <a:r>
              <a:rPr b="1" i="0" lang="en-US" sz="13975" u="none" cap="none" strike="noStrike">
                <a:solidFill>
                  <a:srgbClr val="291B25"/>
                </a:solidFill>
                <a:latin typeface="Rubik"/>
                <a:ea typeface="Rubik"/>
                <a:cs typeface="Rubik"/>
                <a:sym typeface="Rubik"/>
              </a:rPr>
              <a:t>DEFINITIONS</a:t>
            </a:r>
            <a:endParaRPr/>
          </a:p>
        </p:txBody>
      </p:sp>
      <p:cxnSp>
        <p:nvCxnSpPr>
          <p:cNvPr id="267" name="Google Shape;267;p20"/>
          <p:cNvCxnSpPr/>
          <p:nvPr/>
        </p:nvCxnSpPr>
        <p:spPr>
          <a:xfrm flipH="1" rot="10800000">
            <a:off x="5594998" y="8703593"/>
            <a:ext cx="918547" cy="214848"/>
          </a:xfrm>
          <a:prstGeom prst="straightConnector1">
            <a:avLst/>
          </a:prstGeom>
          <a:noFill/>
          <a:ln cap="flat" cmpd="sng" w="133350">
            <a:solidFill>
              <a:srgbClr val="000000"/>
            </a:solidFill>
            <a:prstDash val="solid"/>
            <a:round/>
            <a:headEnd len="sm" w="sm" type="none"/>
            <a:tailEnd len="med" w="med" type="stealth"/>
          </a:ln>
        </p:spPr>
      </p:cxnSp>
      <p:cxnSp>
        <p:nvCxnSpPr>
          <p:cNvPr id="268" name="Google Shape;268;p20"/>
          <p:cNvCxnSpPr/>
          <p:nvPr/>
        </p:nvCxnSpPr>
        <p:spPr>
          <a:xfrm rot="10800000">
            <a:off x="9858745" y="8703593"/>
            <a:ext cx="1534101" cy="214848"/>
          </a:xfrm>
          <a:prstGeom prst="straightConnector1">
            <a:avLst/>
          </a:prstGeom>
          <a:noFill/>
          <a:ln cap="flat" cmpd="sng" w="133350">
            <a:solidFill>
              <a:srgbClr val="000000"/>
            </a:solidFill>
            <a:prstDash val="solid"/>
            <a:round/>
            <a:headEnd len="sm" w="sm"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9A1"/>
        </a:solidFill>
      </p:bgPr>
    </p:bg>
    <p:spTree>
      <p:nvGrpSpPr>
        <p:cNvPr id="276" name="Shape 276"/>
        <p:cNvGrpSpPr/>
        <p:nvPr/>
      </p:nvGrpSpPr>
      <p:grpSpPr>
        <a:xfrm>
          <a:off x="0" y="0"/>
          <a:ext cx="0" cy="0"/>
          <a:chOff x="0" y="0"/>
          <a:chExt cx="0" cy="0"/>
        </a:xfrm>
      </p:grpSpPr>
      <p:sp>
        <p:nvSpPr>
          <p:cNvPr id="277" name="Google Shape;277;p21"/>
          <p:cNvSpPr/>
          <p:nvPr/>
        </p:nvSpPr>
        <p:spPr>
          <a:xfrm flipH="1" rot="-5400000">
            <a:off x="1338639" y="-6955292"/>
            <a:ext cx="12647112" cy="21837472"/>
          </a:xfrm>
          <a:custGeom>
            <a:rect b="b" l="l" r="r" t="t"/>
            <a:pathLst>
              <a:path extrusionOk="0" h="21837472" w="12647112">
                <a:moveTo>
                  <a:pt x="0" y="21837472"/>
                </a:moveTo>
                <a:lnTo>
                  <a:pt x="12647112" y="21837472"/>
                </a:lnTo>
                <a:lnTo>
                  <a:pt x="12647112" y="0"/>
                </a:lnTo>
                <a:lnTo>
                  <a:pt x="0" y="0"/>
                </a:lnTo>
                <a:lnTo>
                  <a:pt x="0" y="21837472"/>
                </a:lnTo>
                <a:close/>
              </a:path>
            </a:pathLst>
          </a:custGeom>
          <a:blipFill rotWithShape="1">
            <a:blip r:embed="rId3">
              <a:alphaModFix/>
            </a:blip>
            <a:stretch>
              <a:fillRect b="0" l="0" r="-70151" t="0"/>
            </a:stretch>
          </a:blipFill>
          <a:ln>
            <a:noFill/>
          </a:ln>
        </p:spPr>
      </p:sp>
      <p:grpSp>
        <p:nvGrpSpPr>
          <p:cNvPr id="278" name="Google Shape;278;p21"/>
          <p:cNvGrpSpPr/>
          <p:nvPr/>
        </p:nvGrpSpPr>
        <p:grpSpPr>
          <a:xfrm>
            <a:off x="12284839" y="5474120"/>
            <a:ext cx="4591957" cy="3283249"/>
            <a:chOff x="0" y="0"/>
            <a:chExt cx="6122609" cy="4377666"/>
          </a:xfrm>
        </p:grpSpPr>
        <p:sp>
          <p:nvSpPr>
            <p:cNvPr id="279" name="Google Shape;279;p21"/>
            <p:cNvSpPr/>
            <p:nvPr/>
          </p:nvSpPr>
          <p:spPr>
            <a:xfrm>
              <a:off x="203027" y="268934"/>
              <a:ext cx="4393095" cy="3286241"/>
            </a:xfrm>
            <a:custGeom>
              <a:rect b="b" l="l" r="r" t="t"/>
              <a:pathLst>
                <a:path extrusionOk="0" h="3286241" w="4393095">
                  <a:moveTo>
                    <a:pt x="0" y="0"/>
                  </a:moveTo>
                  <a:lnTo>
                    <a:pt x="4393095" y="0"/>
                  </a:lnTo>
                  <a:lnTo>
                    <a:pt x="4393095" y="3286241"/>
                  </a:lnTo>
                  <a:lnTo>
                    <a:pt x="0" y="3286241"/>
                  </a:lnTo>
                  <a:lnTo>
                    <a:pt x="0" y="0"/>
                  </a:lnTo>
                  <a:close/>
                </a:path>
              </a:pathLst>
            </a:custGeom>
            <a:blipFill rotWithShape="1">
              <a:blip r:embed="rId4">
                <a:alphaModFix/>
              </a:blip>
              <a:stretch>
                <a:fillRect b="0" l="0" r="0" t="0"/>
              </a:stretch>
            </a:blipFill>
            <a:ln>
              <a:noFill/>
            </a:ln>
          </p:spPr>
        </p:sp>
        <p:sp>
          <p:nvSpPr>
            <p:cNvPr id="280" name="Google Shape;280;p21"/>
            <p:cNvSpPr/>
            <p:nvPr/>
          </p:nvSpPr>
          <p:spPr>
            <a:xfrm>
              <a:off x="0" y="0"/>
              <a:ext cx="6122609" cy="4377666"/>
            </a:xfrm>
            <a:custGeom>
              <a:rect b="b" l="l" r="r" t="t"/>
              <a:pathLst>
                <a:path extrusionOk="0" h="4377666" w="6122609">
                  <a:moveTo>
                    <a:pt x="0" y="0"/>
                  </a:moveTo>
                  <a:lnTo>
                    <a:pt x="6122609" y="0"/>
                  </a:lnTo>
                  <a:lnTo>
                    <a:pt x="6122609" y="4377666"/>
                  </a:lnTo>
                  <a:lnTo>
                    <a:pt x="0" y="4377666"/>
                  </a:lnTo>
                  <a:lnTo>
                    <a:pt x="0" y="0"/>
                  </a:lnTo>
                  <a:close/>
                </a:path>
              </a:pathLst>
            </a:custGeom>
            <a:blipFill rotWithShape="1">
              <a:blip r:embed="rId5">
                <a:alphaModFix/>
              </a:blip>
              <a:stretch>
                <a:fillRect b="0" l="0" r="0" t="0"/>
              </a:stretch>
            </a:blipFill>
            <a:ln>
              <a:noFill/>
            </a:ln>
          </p:spPr>
        </p:sp>
      </p:grpSp>
      <p:cxnSp>
        <p:nvCxnSpPr>
          <p:cNvPr id="281" name="Google Shape;281;p21"/>
          <p:cNvCxnSpPr/>
          <p:nvPr/>
        </p:nvCxnSpPr>
        <p:spPr>
          <a:xfrm>
            <a:off x="9144000" y="5891732"/>
            <a:ext cx="3092757" cy="0"/>
          </a:xfrm>
          <a:prstGeom prst="straightConnector1">
            <a:avLst/>
          </a:prstGeom>
          <a:noFill/>
          <a:ln cap="flat" cmpd="sng" w="228600">
            <a:solidFill>
              <a:srgbClr val="000000"/>
            </a:solidFill>
            <a:prstDash val="solid"/>
            <a:round/>
            <a:headEnd len="sm" w="sm" type="none"/>
            <a:tailEnd len="med" w="med" type="stealth"/>
          </a:ln>
        </p:spPr>
      </p:cxnSp>
      <p:cxnSp>
        <p:nvCxnSpPr>
          <p:cNvPr id="282" name="Google Shape;282;p21"/>
          <p:cNvCxnSpPr/>
          <p:nvPr/>
        </p:nvCxnSpPr>
        <p:spPr>
          <a:xfrm>
            <a:off x="4020978" y="4889786"/>
            <a:ext cx="2342930" cy="1116247"/>
          </a:xfrm>
          <a:prstGeom prst="straightConnector1">
            <a:avLst/>
          </a:prstGeom>
          <a:noFill/>
          <a:ln cap="flat" cmpd="sng" w="228600">
            <a:solidFill>
              <a:srgbClr val="000000"/>
            </a:solidFill>
            <a:prstDash val="solid"/>
            <a:round/>
            <a:headEnd len="sm" w="sm" type="none"/>
            <a:tailEnd len="med" w="med" type="stealth"/>
          </a:ln>
        </p:spPr>
      </p:cxnSp>
      <p:cxnSp>
        <p:nvCxnSpPr>
          <p:cNvPr id="283" name="Google Shape;283;p21"/>
          <p:cNvCxnSpPr/>
          <p:nvPr/>
        </p:nvCxnSpPr>
        <p:spPr>
          <a:xfrm>
            <a:off x="3912103" y="4889786"/>
            <a:ext cx="2440373" cy="3458299"/>
          </a:xfrm>
          <a:prstGeom prst="straightConnector1">
            <a:avLst/>
          </a:prstGeom>
          <a:noFill/>
          <a:ln cap="flat" cmpd="sng" w="228600">
            <a:solidFill>
              <a:srgbClr val="000000"/>
            </a:solidFill>
            <a:prstDash val="solid"/>
            <a:round/>
            <a:headEnd len="sm" w="sm" type="none"/>
            <a:tailEnd len="med" w="med" type="stealth"/>
          </a:ln>
        </p:spPr>
      </p:cxnSp>
      <p:cxnSp>
        <p:nvCxnSpPr>
          <p:cNvPr id="284" name="Google Shape;284;p21"/>
          <p:cNvCxnSpPr/>
          <p:nvPr/>
        </p:nvCxnSpPr>
        <p:spPr>
          <a:xfrm flipH="1" rot="10800000">
            <a:off x="9144331" y="8225457"/>
            <a:ext cx="3092118" cy="8328"/>
          </a:xfrm>
          <a:prstGeom prst="straightConnector1">
            <a:avLst/>
          </a:prstGeom>
          <a:noFill/>
          <a:ln cap="flat" cmpd="sng" w="228600">
            <a:solidFill>
              <a:srgbClr val="000000"/>
            </a:solidFill>
            <a:prstDash val="solid"/>
            <a:round/>
            <a:headEnd len="sm" w="sm" type="none"/>
            <a:tailEnd len="med" w="med" type="stealth"/>
          </a:ln>
        </p:spPr>
      </p:cxnSp>
      <p:grpSp>
        <p:nvGrpSpPr>
          <p:cNvPr id="285" name="Google Shape;285;p21"/>
          <p:cNvGrpSpPr/>
          <p:nvPr/>
        </p:nvGrpSpPr>
        <p:grpSpPr>
          <a:xfrm>
            <a:off x="6057900" y="4889786"/>
            <a:ext cx="3086100" cy="2003893"/>
            <a:chOff x="0" y="0"/>
            <a:chExt cx="812800" cy="527774"/>
          </a:xfrm>
        </p:grpSpPr>
        <p:sp>
          <p:nvSpPr>
            <p:cNvPr id="286" name="Google Shape;286;p21"/>
            <p:cNvSpPr/>
            <p:nvPr/>
          </p:nvSpPr>
          <p:spPr>
            <a:xfrm>
              <a:off x="0" y="0"/>
              <a:ext cx="812800" cy="527774"/>
            </a:xfrm>
            <a:custGeom>
              <a:rect b="b" l="l" r="r" t="t"/>
              <a:pathLst>
                <a:path extrusionOk="0" h="527774" w="812800">
                  <a:moveTo>
                    <a:pt x="127941" y="0"/>
                  </a:moveTo>
                  <a:lnTo>
                    <a:pt x="684859" y="0"/>
                  </a:lnTo>
                  <a:cubicBezTo>
                    <a:pt x="718791" y="0"/>
                    <a:pt x="751333" y="13479"/>
                    <a:pt x="775327" y="37473"/>
                  </a:cubicBezTo>
                  <a:cubicBezTo>
                    <a:pt x="799321" y="61467"/>
                    <a:pt x="812800" y="94009"/>
                    <a:pt x="812800" y="127941"/>
                  </a:cubicBezTo>
                  <a:lnTo>
                    <a:pt x="812800" y="399834"/>
                  </a:lnTo>
                  <a:cubicBezTo>
                    <a:pt x="812800" y="433766"/>
                    <a:pt x="799321" y="466308"/>
                    <a:pt x="775327" y="490301"/>
                  </a:cubicBezTo>
                  <a:cubicBezTo>
                    <a:pt x="751333" y="514295"/>
                    <a:pt x="718791" y="527774"/>
                    <a:pt x="684859" y="527774"/>
                  </a:cubicBezTo>
                  <a:lnTo>
                    <a:pt x="127941" y="527774"/>
                  </a:lnTo>
                  <a:cubicBezTo>
                    <a:pt x="94009" y="527774"/>
                    <a:pt x="61467" y="514295"/>
                    <a:pt x="37473" y="490301"/>
                  </a:cubicBezTo>
                  <a:cubicBezTo>
                    <a:pt x="13479" y="466308"/>
                    <a:pt x="0" y="433766"/>
                    <a:pt x="0" y="399834"/>
                  </a:cubicBezTo>
                  <a:lnTo>
                    <a:pt x="0" y="127941"/>
                  </a:lnTo>
                  <a:cubicBezTo>
                    <a:pt x="0" y="94009"/>
                    <a:pt x="13479" y="61467"/>
                    <a:pt x="37473" y="37473"/>
                  </a:cubicBezTo>
                  <a:cubicBezTo>
                    <a:pt x="61467" y="13479"/>
                    <a:pt x="94009" y="0"/>
                    <a:pt x="127941"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txBox="1"/>
            <p:nvPr/>
          </p:nvSpPr>
          <p:spPr>
            <a:xfrm>
              <a:off x="0" y="76200"/>
              <a:ext cx="812800" cy="45157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500" u="none" cap="none" strike="noStrike">
                  <a:solidFill>
                    <a:srgbClr val="000000"/>
                  </a:solidFill>
                  <a:latin typeface="Rubik"/>
                  <a:ea typeface="Rubik"/>
                  <a:cs typeface="Rubik"/>
                  <a:sym typeface="Rubik"/>
                </a:rPr>
                <a:t>Notch Filter</a:t>
              </a:r>
              <a:endParaRPr/>
            </a:p>
          </p:txBody>
        </p:sp>
      </p:grpSp>
      <p:grpSp>
        <p:nvGrpSpPr>
          <p:cNvPr id="288" name="Google Shape;288;p21"/>
          <p:cNvGrpSpPr/>
          <p:nvPr/>
        </p:nvGrpSpPr>
        <p:grpSpPr>
          <a:xfrm>
            <a:off x="6057900" y="7115745"/>
            <a:ext cx="3086100" cy="2003893"/>
            <a:chOff x="0" y="0"/>
            <a:chExt cx="812800" cy="527774"/>
          </a:xfrm>
        </p:grpSpPr>
        <p:sp>
          <p:nvSpPr>
            <p:cNvPr id="289" name="Google Shape;289;p21"/>
            <p:cNvSpPr/>
            <p:nvPr/>
          </p:nvSpPr>
          <p:spPr>
            <a:xfrm>
              <a:off x="0" y="0"/>
              <a:ext cx="812800" cy="527774"/>
            </a:xfrm>
            <a:custGeom>
              <a:rect b="b" l="l" r="r" t="t"/>
              <a:pathLst>
                <a:path extrusionOk="0" h="527774" w="812800">
                  <a:moveTo>
                    <a:pt x="127941" y="0"/>
                  </a:moveTo>
                  <a:lnTo>
                    <a:pt x="684859" y="0"/>
                  </a:lnTo>
                  <a:cubicBezTo>
                    <a:pt x="718791" y="0"/>
                    <a:pt x="751333" y="13479"/>
                    <a:pt x="775327" y="37473"/>
                  </a:cubicBezTo>
                  <a:cubicBezTo>
                    <a:pt x="799321" y="61467"/>
                    <a:pt x="812800" y="94009"/>
                    <a:pt x="812800" y="127941"/>
                  </a:cubicBezTo>
                  <a:lnTo>
                    <a:pt x="812800" y="399834"/>
                  </a:lnTo>
                  <a:cubicBezTo>
                    <a:pt x="812800" y="433766"/>
                    <a:pt x="799321" y="466308"/>
                    <a:pt x="775327" y="490301"/>
                  </a:cubicBezTo>
                  <a:cubicBezTo>
                    <a:pt x="751333" y="514295"/>
                    <a:pt x="718791" y="527774"/>
                    <a:pt x="684859" y="527774"/>
                  </a:cubicBezTo>
                  <a:lnTo>
                    <a:pt x="127941" y="527774"/>
                  </a:lnTo>
                  <a:cubicBezTo>
                    <a:pt x="94009" y="527774"/>
                    <a:pt x="61467" y="514295"/>
                    <a:pt x="37473" y="490301"/>
                  </a:cubicBezTo>
                  <a:cubicBezTo>
                    <a:pt x="13479" y="466308"/>
                    <a:pt x="0" y="433766"/>
                    <a:pt x="0" y="399834"/>
                  </a:cubicBezTo>
                  <a:lnTo>
                    <a:pt x="0" y="127941"/>
                  </a:lnTo>
                  <a:cubicBezTo>
                    <a:pt x="0" y="94009"/>
                    <a:pt x="13479" y="61467"/>
                    <a:pt x="37473" y="37473"/>
                  </a:cubicBezTo>
                  <a:cubicBezTo>
                    <a:pt x="61467" y="13479"/>
                    <a:pt x="94009" y="0"/>
                    <a:pt x="127941" y="0"/>
                  </a:cubicBezTo>
                  <a:close/>
                </a:path>
              </a:pathLst>
            </a:custGeom>
            <a:solidFill>
              <a:srgbClr val="FFCE6D"/>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txBox="1"/>
            <p:nvPr/>
          </p:nvSpPr>
          <p:spPr>
            <a:xfrm>
              <a:off x="0" y="76200"/>
              <a:ext cx="812800" cy="451574"/>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4500" u="none" cap="none" strike="noStrike">
                  <a:solidFill>
                    <a:srgbClr val="000000"/>
                  </a:solidFill>
                  <a:latin typeface="Rubik"/>
                  <a:ea typeface="Rubik"/>
                  <a:cs typeface="Rubik"/>
                  <a:sym typeface="Rubik"/>
                </a:rPr>
                <a:t>Band Pass Filter</a:t>
              </a:r>
              <a:endParaRPr/>
            </a:p>
          </p:txBody>
        </p:sp>
      </p:grpSp>
      <p:sp>
        <p:nvSpPr>
          <p:cNvPr id="291" name="Google Shape;291;p21"/>
          <p:cNvSpPr/>
          <p:nvPr/>
        </p:nvSpPr>
        <p:spPr>
          <a:xfrm>
            <a:off x="352711" y="2550393"/>
            <a:ext cx="4730858" cy="2217589"/>
          </a:xfrm>
          <a:custGeom>
            <a:rect b="b" l="l" r="r" t="t"/>
            <a:pathLst>
              <a:path extrusionOk="0" h="2217589" w="4730858">
                <a:moveTo>
                  <a:pt x="0" y="0"/>
                </a:moveTo>
                <a:lnTo>
                  <a:pt x="4730857" y="0"/>
                </a:lnTo>
                <a:lnTo>
                  <a:pt x="4730857" y="2217589"/>
                </a:lnTo>
                <a:lnTo>
                  <a:pt x="0" y="2217589"/>
                </a:lnTo>
                <a:lnTo>
                  <a:pt x="0" y="0"/>
                </a:lnTo>
                <a:close/>
              </a:path>
            </a:pathLst>
          </a:custGeom>
          <a:blipFill rotWithShape="1">
            <a:blip r:embed="rId6">
              <a:alphaModFix/>
            </a:blip>
            <a:stretch>
              <a:fillRect b="0" l="0" r="0" t="0"/>
            </a:stretch>
          </a:blipFill>
          <a:ln>
            <a:noFill/>
          </a:ln>
        </p:spPr>
      </p:sp>
      <p:sp>
        <p:nvSpPr>
          <p:cNvPr id="292" name="Google Shape;292;p21"/>
          <p:cNvSpPr txBox="1"/>
          <p:nvPr/>
        </p:nvSpPr>
        <p:spPr>
          <a:xfrm>
            <a:off x="0" y="613329"/>
            <a:ext cx="17284485" cy="1177290"/>
          </a:xfrm>
          <a:prstGeom prst="rect">
            <a:avLst/>
          </a:prstGeom>
          <a:noFill/>
          <a:ln>
            <a:noFill/>
          </a:ln>
        </p:spPr>
        <p:txBody>
          <a:bodyPr anchorCtr="0" anchor="t" bIns="0" lIns="0" spcFirstLastPara="1" rIns="0" wrap="square" tIns="0">
            <a:spAutoFit/>
          </a:bodyPr>
          <a:lstStyle/>
          <a:p>
            <a:pPr indent="0" lvl="0" marL="0" marR="0" rtl="0" algn="ctr">
              <a:lnSpc>
                <a:spcPct val="97000"/>
              </a:lnSpc>
              <a:spcBef>
                <a:spcPts val="0"/>
              </a:spcBef>
              <a:spcAft>
                <a:spcPts val="0"/>
              </a:spcAft>
              <a:buNone/>
            </a:pPr>
            <a:r>
              <a:rPr b="1" i="0" lang="en-US" sz="9000" u="none" cap="none" strike="noStrike">
                <a:solidFill>
                  <a:srgbClr val="291B25"/>
                </a:solidFill>
                <a:latin typeface="Rubik"/>
                <a:ea typeface="Rubik"/>
                <a:cs typeface="Rubik"/>
                <a:sym typeface="Rubik"/>
              </a:rPr>
              <a:t>COMPOSITE TRANSMISSION</a:t>
            </a:r>
            <a:endParaRPr/>
          </a:p>
        </p:txBody>
      </p:sp>
      <p:sp>
        <p:nvSpPr>
          <p:cNvPr id="293" name="Google Shape;293;p21"/>
          <p:cNvSpPr/>
          <p:nvPr/>
        </p:nvSpPr>
        <p:spPr>
          <a:xfrm>
            <a:off x="9458608" y="4412236"/>
            <a:ext cx="1578962" cy="1184222"/>
          </a:xfrm>
          <a:custGeom>
            <a:rect b="b" l="l" r="r" t="t"/>
            <a:pathLst>
              <a:path extrusionOk="0" h="1184222" w="1578962">
                <a:moveTo>
                  <a:pt x="0" y="0"/>
                </a:moveTo>
                <a:lnTo>
                  <a:pt x="1578962" y="0"/>
                </a:lnTo>
                <a:lnTo>
                  <a:pt x="1578962" y="1184221"/>
                </a:lnTo>
                <a:lnTo>
                  <a:pt x="0" y="1184221"/>
                </a:lnTo>
                <a:lnTo>
                  <a:pt x="0" y="0"/>
                </a:lnTo>
                <a:close/>
              </a:path>
            </a:pathLst>
          </a:custGeom>
          <a:blipFill rotWithShape="1">
            <a:blip r:embed="rId7">
              <a:alphaModFix/>
            </a:blip>
            <a:stretch>
              <a:fillRect b="0" l="0" r="0" t="0"/>
            </a:stretch>
          </a:blipFill>
          <a:ln cap="sq" cmpd="sng" w="38100">
            <a:solidFill>
              <a:srgbClr val="000000"/>
            </a:solidFill>
            <a:prstDash val="solid"/>
            <a:miter lim="8000"/>
            <a:headEnd len="sm" w="sm" type="none"/>
            <a:tailEnd len="sm" w="sm" type="none"/>
          </a:ln>
        </p:spPr>
      </p:sp>
      <p:sp>
        <p:nvSpPr>
          <p:cNvPr id="294" name="Google Shape;294;p21"/>
          <p:cNvSpPr/>
          <p:nvPr/>
        </p:nvSpPr>
        <p:spPr>
          <a:xfrm>
            <a:off x="9458608" y="8527527"/>
            <a:ext cx="1578962" cy="1184222"/>
          </a:xfrm>
          <a:custGeom>
            <a:rect b="b" l="l" r="r" t="t"/>
            <a:pathLst>
              <a:path extrusionOk="0" h="1184222" w="1578962">
                <a:moveTo>
                  <a:pt x="0" y="0"/>
                </a:moveTo>
                <a:lnTo>
                  <a:pt x="1578962" y="0"/>
                </a:lnTo>
                <a:lnTo>
                  <a:pt x="1578962" y="1184222"/>
                </a:lnTo>
                <a:lnTo>
                  <a:pt x="0" y="1184222"/>
                </a:lnTo>
                <a:lnTo>
                  <a:pt x="0" y="0"/>
                </a:lnTo>
                <a:close/>
              </a:path>
            </a:pathLst>
          </a:custGeom>
          <a:blipFill rotWithShape="1">
            <a:blip r:embed="rId8">
              <a:alphaModFix/>
            </a:blip>
            <a:stretch>
              <a:fillRect b="0" l="0" r="0" t="0"/>
            </a:stretch>
          </a:blipFill>
          <a:ln cap="sq" cmpd="sng" w="38100">
            <a:solidFill>
              <a:srgbClr val="000000"/>
            </a:solidFill>
            <a:prstDash val="solid"/>
            <a:miter lim="8000"/>
            <a:headEnd len="sm" w="sm" type="none"/>
            <a:tailEnd len="sm" w="sm" type="none"/>
          </a:ln>
        </p:spPr>
      </p:sp>
      <p:sp>
        <p:nvSpPr>
          <p:cNvPr id="295" name="Google Shape;295;p21"/>
          <p:cNvSpPr/>
          <p:nvPr/>
        </p:nvSpPr>
        <p:spPr>
          <a:xfrm>
            <a:off x="645039" y="6001708"/>
            <a:ext cx="2819943" cy="2109449"/>
          </a:xfrm>
          <a:custGeom>
            <a:rect b="b" l="l" r="r" t="t"/>
            <a:pathLst>
              <a:path extrusionOk="0" h="2109449" w="2819943">
                <a:moveTo>
                  <a:pt x="0" y="0"/>
                </a:moveTo>
                <a:lnTo>
                  <a:pt x="2819943" y="0"/>
                </a:lnTo>
                <a:lnTo>
                  <a:pt x="2819943" y="2109450"/>
                </a:lnTo>
                <a:lnTo>
                  <a:pt x="0" y="2109450"/>
                </a:lnTo>
                <a:lnTo>
                  <a:pt x="0" y="0"/>
                </a:lnTo>
                <a:close/>
              </a:path>
            </a:pathLst>
          </a:custGeom>
          <a:blipFill rotWithShape="1">
            <a:blip r:embed="rId9">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